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5"/>
  </p:notesMasterIdLst>
  <p:sldIdLst>
    <p:sldId id="494" r:id="rId2"/>
    <p:sldId id="525" r:id="rId3"/>
    <p:sldId id="541" r:id="rId4"/>
    <p:sldId id="538" r:id="rId5"/>
    <p:sldId id="539" r:id="rId6"/>
    <p:sldId id="540" r:id="rId7"/>
    <p:sldId id="542" r:id="rId8"/>
    <p:sldId id="543" r:id="rId9"/>
    <p:sldId id="544" r:id="rId10"/>
    <p:sldId id="545" r:id="rId11"/>
    <p:sldId id="546" r:id="rId12"/>
    <p:sldId id="556" r:id="rId13"/>
    <p:sldId id="554" r:id="rId14"/>
    <p:sldId id="547" r:id="rId15"/>
    <p:sldId id="548" r:id="rId16"/>
    <p:sldId id="549" r:id="rId17"/>
    <p:sldId id="550" r:id="rId18"/>
    <p:sldId id="552" r:id="rId19"/>
    <p:sldId id="564" r:id="rId20"/>
    <p:sldId id="553" r:id="rId21"/>
    <p:sldId id="563" r:id="rId22"/>
    <p:sldId id="555" r:id="rId23"/>
    <p:sldId id="557" r:id="rId24"/>
    <p:sldId id="526" r:id="rId25"/>
    <p:sldId id="508" r:id="rId26"/>
    <p:sldId id="558" r:id="rId27"/>
    <p:sldId id="559" r:id="rId28"/>
    <p:sldId id="560" r:id="rId29"/>
    <p:sldId id="519" r:id="rId30"/>
    <p:sldId id="496" r:id="rId31"/>
    <p:sldId id="562" r:id="rId32"/>
    <p:sldId id="561" r:id="rId33"/>
    <p:sldId id="565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찬 김" initials="찬김" lastIdx="1" clrIdx="0">
    <p:extLst>
      <p:ext uri="{19B8F6BF-5375-455C-9EA6-DF929625EA0E}">
        <p15:presenceInfo xmlns:p15="http://schemas.microsoft.com/office/powerpoint/2012/main" userId="6b3d6a5a088483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470B"/>
    <a:srgbClr val="843C0C"/>
    <a:srgbClr val="BFBFBF"/>
    <a:srgbClr val="7F7F7F"/>
    <a:srgbClr val="9A410A"/>
    <a:srgbClr val="460046"/>
    <a:srgbClr val="540054"/>
    <a:srgbClr val="F2F2F2"/>
    <a:srgbClr val="334971"/>
    <a:srgbClr val="9DA1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63" autoAdjust="0"/>
    <p:restoredTop sz="93750" autoAdjust="0"/>
  </p:normalViewPr>
  <p:slideViewPr>
    <p:cSldViewPr snapToGrid="0">
      <p:cViewPr varScale="1">
        <p:scale>
          <a:sx n="86" d="100"/>
          <a:sy n="86" d="100"/>
        </p:scale>
        <p:origin x="55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04T02:23:28.463" idx="1">
    <p:pos x="10" y="10"/>
    <p:text>딥러닝
기반 모델의 성능에 영향을 미치는 요인은 단순히 모델 아키텍처에만
한정되지 않는다.[1] 데이터의 입력(Input), 전처리(Processing) 및 모델
5
학습(Training) 측면에서의 여러 요인들이 복합적으로 해당 모델의
성능을 결정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DB526-9310-4CD2-804A-0F0B10E1EFEE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B78B2-B083-41CC-999E-2F856ADE0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816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딥러닝 기반 모델의 성능에 영향을 미치는 요인은 단순히 모델 아키텍처에만 한정되지 않는다</a:t>
            </a:r>
            <a:r>
              <a:rPr lang="en-US" altLang="ko-KR" dirty="0"/>
              <a:t>.[1] </a:t>
            </a:r>
            <a:r>
              <a:rPr lang="ko-KR" altLang="en-US" dirty="0"/>
              <a:t>데이터의 입력</a:t>
            </a:r>
            <a:r>
              <a:rPr lang="en-US" altLang="ko-KR" dirty="0"/>
              <a:t>(Input), </a:t>
            </a:r>
            <a:r>
              <a:rPr lang="ko-KR" altLang="en-US" dirty="0" err="1"/>
              <a:t>전처리</a:t>
            </a:r>
            <a:r>
              <a:rPr lang="en-US" altLang="ko-KR" dirty="0"/>
              <a:t>(Processing) </a:t>
            </a:r>
            <a:r>
              <a:rPr lang="ko-KR" altLang="en-US" dirty="0"/>
              <a:t>및 모델 </a:t>
            </a:r>
            <a:r>
              <a:rPr lang="en-US" altLang="ko-KR" dirty="0"/>
              <a:t>5 </a:t>
            </a:r>
            <a:r>
              <a:rPr lang="ko-KR" altLang="en-US" dirty="0"/>
              <a:t>학습</a:t>
            </a:r>
            <a:r>
              <a:rPr lang="en-US" altLang="ko-KR" dirty="0"/>
              <a:t>(Training) </a:t>
            </a:r>
            <a:r>
              <a:rPr lang="ko-KR" altLang="en-US" dirty="0"/>
              <a:t>측면에서의 여러 요인들이 복합적으로 해당 모델의 성능을 결정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78B2-B083-41CC-999E-2F856ADE02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207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D1D5DB"/>
                </a:solidFill>
                <a:effectLst/>
                <a:latin typeface="Söhne"/>
              </a:rPr>
              <a:t>양방향 컨텍스트 모델링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다음 항목을 예측하기 위해 사용자의 과거 상호 작용만 고려하는 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SASRec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과 달리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BERT4Rec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는 양방향 방식으로 시퀀스의 컨텍스트를 이해하도록 설계되었습니다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이는 예측을 위해 사용자의 시퀀스 내에서 과거와 미래의 상호 작용을 모두 고려한다는 의미입니다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이러한 추가 컨텍스트를 처리하면 복잡성과 계산 부하가 증가하므로 더 많은 훈련 시간이 필요합니다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D1D5DB"/>
                </a:solidFill>
                <a:effectLst/>
                <a:latin typeface="Söhne"/>
              </a:rPr>
              <a:t>다중 </a:t>
            </a:r>
            <a:r>
              <a:rPr lang="ko-KR" altLang="en-US" b="1" i="0" dirty="0" err="1">
                <a:solidFill>
                  <a:srgbClr val="D1D5DB"/>
                </a:solidFill>
                <a:effectLst/>
                <a:latin typeface="Söhne"/>
              </a:rPr>
              <a:t>어텐션</a:t>
            </a:r>
            <a:r>
              <a:rPr lang="ko-KR" altLang="en-US" b="1" i="0" dirty="0">
                <a:solidFill>
                  <a:srgbClr val="D1D5DB"/>
                </a:solidFill>
                <a:effectLst/>
                <a:latin typeface="Söhne"/>
              </a:rPr>
              <a:t> 헤드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: BERT4Rec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은 일반적으로 여러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어텐션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헤드를 사용하므로 모델이 사용자 항목 상호 작용의 다양한 측면을 동시에 캡처할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각 주의 헤드를 훈련해야 하며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이는 전체 훈련 시간에 추가됩니다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78B2-B083-41CC-999E-2F856ADE02E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832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D1D5DB"/>
                </a:solidFill>
                <a:effectLst/>
                <a:latin typeface="Söhne"/>
              </a:rPr>
              <a:t>양방향 컨텍스트 모델링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다음 항목을 예측하기 위해 사용자의 과거 상호 작용만 고려하는 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SASRec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과 달리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BERT4Rec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는 양방향 방식으로 시퀀스의 컨텍스트를 이해하도록 설계되었습니다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이는 예측을 위해 사용자의 시퀀스 내에서 과거와 미래의 상호 작용을 모두 고려한다는 의미입니다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이러한 추가 컨텍스트를 처리하면 복잡성과 계산 부하가 증가하므로 더 많은 훈련 시간이 필요합니다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D1D5DB"/>
                </a:solidFill>
                <a:effectLst/>
                <a:latin typeface="Söhne"/>
              </a:rPr>
              <a:t>다중 </a:t>
            </a:r>
            <a:r>
              <a:rPr lang="ko-KR" altLang="en-US" b="1" i="0" dirty="0" err="1">
                <a:solidFill>
                  <a:srgbClr val="D1D5DB"/>
                </a:solidFill>
                <a:effectLst/>
                <a:latin typeface="Söhne"/>
              </a:rPr>
              <a:t>어텐션</a:t>
            </a:r>
            <a:r>
              <a:rPr lang="ko-KR" altLang="en-US" b="1" i="0" dirty="0">
                <a:solidFill>
                  <a:srgbClr val="D1D5DB"/>
                </a:solidFill>
                <a:effectLst/>
                <a:latin typeface="Söhne"/>
              </a:rPr>
              <a:t> 헤드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: BERT4Rec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은 일반적으로 여러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어텐션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헤드를 사용하므로 모델이 사용자 항목 상호 작용의 다양한 측면을 동시에 캡처할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각 주의 헤드를 훈련해야 하며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이는 전체 훈련 시간에 추가됩니다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78B2-B083-41CC-999E-2F856ADE02E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57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딥러닝 기반 모델의 성능에 영향을 미치는 요인은 단순히 모델 아키텍처에만 한정되지 않는다</a:t>
            </a:r>
            <a:r>
              <a:rPr lang="en-US" altLang="ko-KR" dirty="0"/>
              <a:t>.[1] </a:t>
            </a:r>
            <a:r>
              <a:rPr lang="ko-KR" altLang="en-US" dirty="0"/>
              <a:t>데이터의 입력</a:t>
            </a:r>
            <a:r>
              <a:rPr lang="en-US" altLang="ko-KR" dirty="0"/>
              <a:t>(Input), </a:t>
            </a:r>
            <a:r>
              <a:rPr lang="ko-KR" altLang="en-US" dirty="0" err="1"/>
              <a:t>전처리</a:t>
            </a:r>
            <a:r>
              <a:rPr lang="en-US" altLang="ko-KR" dirty="0"/>
              <a:t>(Processing) </a:t>
            </a:r>
            <a:r>
              <a:rPr lang="ko-KR" altLang="en-US" dirty="0"/>
              <a:t>및 모델 </a:t>
            </a:r>
            <a:r>
              <a:rPr lang="en-US" altLang="ko-KR" dirty="0"/>
              <a:t>5 </a:t>
            </a:r>
            <a:r>
              <a:rPr lang="ko-KR" altLang="en-US" dirty="0"/>
              <a:t>학습</a:t>
            </a:r>
            <a:r>
              <a:rPr lang="en-US" altLang="ko-KR" dirty="0"/>
              <a:t>(Training) </a:t>
            </a:r>
            <a:r>
              <a:rPr lang="ko-KR" altLang="en-US" dirty="0"/>
              <a:t>측면에서의 여러 요인들이 복합적으로 해당 모델의 성능을 결정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78B2-B083-41CC-999E-2F856ADE02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34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학습 순서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(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1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,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2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,...,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∣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∣−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1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)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를 고정 길이 시퀀스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=(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1​,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2​,...,</a:t>
            </a:r>
            <a:r>
              <a:rPr lang="en-US" altLang="ko-KR" b="0" i="1" dirty="0" err="1">
                <a:solidFill>
                  <a:srgbClr val="ECECEC"/>
                </a:solidFill>
                <a:effectLst/>
                <a:latin typeface="KaTeX_Math"/>
              </a:rPr>
              <a:t>sn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)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으로 변환함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(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는 사용자 한 명에 대한 구매 이력 기록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)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은 모델이 처리할 수 있는 최대 길이로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시퀀스 길이가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보다 크면 잘라내어 최근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개의 만큼만 모델이 고려할 수 있도록 함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반대로 사용자에 대한 시퀀스의 길이가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보다 작으면 길이가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이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될때까지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왼쪽으로 패딩을 적용함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 </a:t>
            </a:r>
          </a:p>
          <a:p>
            <a:r>
              <a:rPr lang="en-US" altLang="ko-KR" b="1" i="0" dirty="0">
                <a:solidFill>
                  <a:srgbClr val="ECECEC"/>
                </a:solidFill>
                <a:effectLst/>
                <a:latin typeface="-apple-system"/>
              </a:rPr>
              <a:t>Positional Embedding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 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: self-attention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모델은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recurrent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나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convolutional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같은 모듈을 포함하고 있지 않기에 이전 아이템에 대한 위치 정보를 알 수 없음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이에 따라 위치 정보를 기억하는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position embedding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P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∈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latin typeface="KaTeX_AMS"/>
              </a:rPr>
              <a:t>R</a:t>
            </a:r>
            <a:r>
              <a:rPr lang="en-US" altLang="ko-KR" b="0" i="1" dirty="0" err="1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latin typeface="KaTeX_Main"/>
              </a:rPr>
              <a:t>×</a:t>
            </a:r>
            <a:r>
              <a:rPr lang="en-US" altLang="ko-KR" b="0" i="1" dirty="0" err="1">
                <a:solidFill>
                  <a:srgbClr val="ECECEC"/>
                </a:solidFill>
                <a:effectLst/>
                <a:latin typeface="KaTeX_Math"/>
              </a:rPr>
              <a:t>d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을 모델 학습에 넣었으며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최종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input embedding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은 아래와 같음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78B2-B083-41CC-999E-2F856ADE02E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775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학습 순서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(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1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,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2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,...,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∣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∣−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1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)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를 고정 길이 시퀀스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=(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1​,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2​,...,</a:t>
            </a:r>
            <a:r>
              <a:rPr lang="en-US" altLang="ko-KR" b="0" i="1" dirty="0" err="1">
                <a:solidFill>
                  <a:srgbClr val="ECECEC"/>
                </a:solidFill>
                <a:effectLst/>
                <a:latin typeface="KaTeX_Math"/>
              </a:rPr>
              <a:t>sn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)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으로 변환함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(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는 사용자 한 명에 대한 구매 이력 기록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)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은 모델이 처리할 수 있는 최대 길이로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시퀀스 길이가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보다 크면 잘라내어 최근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개의 만큼만 모델이 고려할 수 있도록 함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반대로 사용자에 대한 시퀀스의 길이가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보다 작으면 길이가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이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될때까지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왼쪽으로 패딩을 적용함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 </a:t>
            </a:r>
          </a:p>
          <a:p>
            <a:r>
              <a:rPr lang="en-US" altLang="ko-KR" b="1" i="0" dirty="0">
                <a:solidFill>
                  <a:srgbClr val="ECECEC"/>
                </a:solidFill>
                <a:effectLst/>
                <a:latin typeface="-apple-system"/>
              </a:rPr>
              <a:t>Positional Embedding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 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: self-attention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모델은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recurrent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나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convolutional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같은 모듈을 포함하고 있지 않기에 이전 아이템에 대한 위치 정보를 알 수 없음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이에 따라 위치 정보를 기억하는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position embedding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P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∈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latin typeface="KaTeX_AMS"/>
              </a:rPr>
              <a:t>R</a:t>
            </a:r>
            <a:r>
              <a:rPr lang="en-US" altLang="ko-KR" b="0" i="1" dirty="0" err="1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latin typeface="KaTeX_Main"/>
              </a:rPr>
              <a:t>×</a:t>
            </a:r>
            <a:r>
              <a:rPr lang="en-US" altLang="ko-KR" b="0" i="1" dirty="0" err="1">
                <a:solidFill>
                  <a:srgbClr val="ECECEC"/>
                </a:solidFill>
                <a:effectLst/>
                <a:latin typeface="KaTeX_Math"/>
              </a:rPr>
              <a:t>d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을 모델 학습에 넣었으며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최종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input embedding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은 아래와 같음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78B2-B083-41CC-999E-2F856ADE02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283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학습 순서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(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1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,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2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,...,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∣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∣−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1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)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를 고정 길이 시퀀스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=(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1​,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2​,...,</a:t>
            </a:r>
            <a:r>
              <a:rPr lang="en-US" altLang="ko-KR" b="0" i="1" dirty="0" err="1">
                <a:solidFill>
                  <a:srgbClr val="ECECEC"/>
                </a:solidFill>
                <a:effectLst/>
                <a:latin typeface="KaTeX_Math"/>
              </a:rPr>
              <a:t>sn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)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으로 변환함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(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는 사용자 한 명에 대한 구매 이력 기록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)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은 모델이 처리할 수 있는 최대 길이로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시퀀스 길이가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보다 크면 잘라내어 최근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개의 만큼만 모델이 고려할 수 있도록 함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반대로 사용자에 대한 시퀀스의 길이가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보다 작으면 길이가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이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될때까지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왼쪽으로 패딩을 적용함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 </a:t>
            </a:r>
          </a:p>
          <a:p>
            <a:r>
              <a:rPr lang="en-US" altLang="ko-KR" b="1" i="0" dirty="0">
                <a:solidFill>
                  <a:srgbClr val="ECECEC"/>
                </a:solidFill>
                <a:effectLst/>
                <a:latin typeface="-apple-system"/>
              </a:rPr>
              <a:t>Positional Embedding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 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: self-attention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모델은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recurrent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나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convolutional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같은 모듈을 포함하고 있지 않기에 이전 아이템에 대한 위치 정보를 알 수 없음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이에 따라 위치 정보를 기억하는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position embedding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P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∈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latin typeface="KaTeX_AMS"/>
              </a:rPr>
              <a:t>R</a:t>
            </a:r>
            <a:r>
              <a:rPr lang="en-US" altLang="ko-KR" b="0" i="1" dirty="0" err="1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latin typeface="KaTeX_Main"/>
              </a:rPr>
              <a:t>×</a:t>
            </a:r>
            <a:r>
              <a:rPr lang="en-US" altLang="ko-KR" b="0" i="1" dirty="0" err="1">
                <a:solidFill>
                  <a:srgbClr val="ECECEC"/>
                </a:solidFill>
                <a:effectLst/>
                <a:latin typeface="KaTeX_Math"/>
              </a:rPr>
              <a:t>d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을 모델 학습에 넣었으며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최종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input embedding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은 아래와 같음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78B2-B083-41CC-999E-2F856ADE02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6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학습 순서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(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1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,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2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,...,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∣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∣−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1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)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를 고정 길이 시퀀스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=(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1​,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2​,...,</a:t>
            </a:r>
            <a:r>
              <a:rPr lang="en-US" altLang="ko-KR" b="0" i="1" dirty="0" err="1">
                <a:solidFill>
                  <a:srgbClr val="ECECEC"/>
                </a:solidFill>
                <a:effectLst/>
                <a:latin typeface="KaTeX_Math"/>
              </a:rPr>
              <a:t>sn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)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으로 변환함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(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는 사용자 한 명에 대한 구매 이력 기록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)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은 모델이 처리할 수 있는 최대 길이로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시퀀스 길이가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보다 크면 잘라내어 최근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개의 만큼만 모델이 고려할 수 있도록 함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반대로 사용자에 대한 시퀀스의 길이가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보다 작으면 길이가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이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될때까지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왼쪽으로 패딩을 적용함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 </a:t>
            </a:r>
          </a:p>
          <a:p>
            <a:r>
              <a:rPr lang="en-US" altLang="ko-KR" b="1" i="0" dirty="0">
                <a:solidFill>
                  <a:srgbClr val="ECECEC"/>
                </a:solidFill>
                <a:effectLst/>
                <a:latin typeface="-apple-system"/>
              </a:rPr>
              <a:t>Positional Embedding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 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: self-attention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모델은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recurrent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나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convolutional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같은 모듈을 포함하고 있지 않기에 이전 아이템에 대한 위치 정보를 알 수 없음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이에 따라 위치 정보를 기억하는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position embedding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P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∈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latin typeface="KaTeX_AMS"/>
              </a:rPr>
              <a:t>R</a:t>
            </a:r>
            <a:r>
              <a:rPr lang="en-US" altLang="ko-KR" b="0" i="1" dirty="0" err="1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latin typeface="KaTeX_Main"/>
              </a:rPr>
              <a:t>×</a:t>
            </a:r>
            <a:r>
              <a:rPr lang="en-US" altLang="ko-KR" b="0" i="1" dirty="0" err="1">
                <a:solidFill>
                  <a:srgbClr val="ECECEC"/>
                </a:solidFill>
                <a:effectLst/>
                <a:latin typeface="KaTeX_Math"/>
              </a:rPr>
              <a:t>d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을 모델 학습에 넣었으며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최종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input embedding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은 아래와 같음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78B2-B083-41CC-999E-2F856ADE02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322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학습 순서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(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1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,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2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,...,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∣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∣−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1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)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를 고정 길이 시퀀스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=(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1​,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2​,...,</a:t>
            </a:r>
            <a:r>
              <a:rPr lang="en-US" altLang="ko-KR" b="0" i="1" dirty="0" err="1">
                <a:solidFill>
                  <a:srgbClr val="ECECEC"/>
                </a:solidFill>
                <a:effectLst/>
                <a:latin typeface="KaTeX_Math"/>
              </a:rPr>
              <a:t>sn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)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으로 변환함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(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는 사용자 한 명에 대한 구매 이력 기록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)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은 모델이 처리할 수 있는 최대 길이로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시퀀스 길이가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보다 크면 잘라내어 최근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개의 만큼만 모델이 고려할 수 있도록 함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반대로 사용자에 대한 시퀀스의 길이가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보다 작으면 길이가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이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될때까지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왼쪽으로 패딩을 적용함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 </a:t>
            </a:r>
          </a:p>
          <a:p>
            <a:r>
              <a:rPr lang="en-US" altLang="ko-KR" b="1" i="0" dirty="0">
                <a:solidFill>
                  <a:srgbClr val="ECECEC"/>
                </a:solidFill>
                <a:effectLst/>
                <a:latin typeface="-apple-system"/>
              </a:rPr>
              <a:t>Positional Embedding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 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: self-attention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모델은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recurrent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나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convolutional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같은 모듈을 포함하고 있지 않기에 이전 아이템에 대한 위치 정보를 알 수 없음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이에 따라 위치 정보를 기억하는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position embedding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P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∈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latin typeface="KaTeX_AMS"/>
              </a:rPr>
              <a:t>R</a:t>
            </a:r>
            <a:r>
              <a:rPr lang="en-US" altLang="ko-KR" b="0" i="1" dirty="0" err="1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latin typeface="KaTeX_Main"/>
              </a:rPr>
              <a:t>×</a:t>
            </a:r>
            <a:r>
              <a:rPr lang="en-US" altLang="ko-KR" b="0" i="1" dirty="0" err="1">
                <a:solidFill>
                  <a:srgbClr val="ECECEC"/>
                </a:solidFill>
                <a:effectLst/>
                <a:latin typeface="KaTeX_Math"/>
              </a:rPr>
              <a:t>d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을 모델 학습에 넣었으며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최종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input embedding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은 아래와 같음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78B2-B083-41CC-999E-2F856ADE02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18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학습 순서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(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1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,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2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,...,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∣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∣−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1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)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를 고정 길이 시퀀스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=(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1​,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2​,...,</a:t>
            </a:r>
            <a:r>
              <a:rPr lang="en-US" altLang="ko-KR" b="0" i="1" dirty="0" err="1">
                <a:solidFill>
                  <a:srgbClr val="ECECEC"/>
                </a:solidFill>
                <a:effectLst/>
                <a:latin typeface="KaTeX_Math"/>
              </a:rPr>
              <a:t>sn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)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으로 변환함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(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는 사용자 한 명에 대한 구매 이력 기록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)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은 모델이 처리할 수 있는 최대 길이로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시퀀스 길이가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보다 크면 잘라내어 최근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개의 만큼만 모델이 고려할 수 있도록 함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반대로 사용자에 대한 시퀀스의 길이가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보다 작으면 길이가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이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될때까지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왼쪽으로 패딩을 적용함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 </a:t>
            </a:r>
          </a:p>
          <a:p>
            <a:r>
              <a:rPr lang="en-US" altLang="ko-KR" b="1" i="0" dirty="0">
                <a:solidFill>
                  <a:srgbClr val="ECECEC"/>
                </a:solidFill>
                <a:effectLst/>
                <a:latin typeface="-apple-system"/>
              </a:rPr>
              <a:t>Positional Embedding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 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: self-attention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모델은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recurrent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나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convolutional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같은 모듈을 포함하고 있지 않기에 이전 아이템에 대한 위치 정보를 알 수 없음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이에 따라 위치 정보를 기억하는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position embedding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P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∈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latin typeface="KaTeX_AMS"/>
              </a:rPr>
              <a:t>R</a:t>
            </a:r>
            <a:r>
              <a:rPr lang="en-US" altLang="ko-KR" b="0" i="1" dirty="0" err="1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latin typeface="KaTeX_Main"/>
              </a:rPr>
              <a:t>×</a:t>
            </a:r>
            <a:r>
              <a:rPr lang="en-US" altLang="ko-KR" b="0" i="1" dirty="0" err="1">
                <a:solidFill>
                  <a:srgbClr val="ECECEC"/>
                </a:solidFill>
                <a:effectLst/>
                <a:latin typeface="KaTeX_Math"/>
              </a:rPr>
              <a:t>d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을 모델 학습에 넣었으며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최종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input embedding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은 아래와 같음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78B2-B083-41CC-999E-2F856ADE02E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9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학습 순서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(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1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,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2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,...,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∣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∣−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1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)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를 고정 길이 시퀀스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=(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1​,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2​,...,</a:t>
            </a:r>
            <a:r>
              <a:rPr lang="en-US" altLang="ko-KR" b="0" i="1" dirty="0" err="1">
                <a:solidFill>
                  <a:srgbClr val="ECECEC"/>
                </a:solidFill>
                <a:effectLst/>
                <a:latin typeface="KaTeX_Math"/>
              </a:rPr>
              <a:t>sn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KaTeX_Main"/>
              </a:rPr>
              <a:t>)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으로 변환함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(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Su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는 사용자 한 명에 대한 구매 이력 기록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)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은 모델이 처리할 수 있는 최대 길이로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시퀀스 길이가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보다 크면 잘라내어 최근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개의 만큼만 모델이 고려할 수 있도록 함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반대로 사용자에 대한 시퀀스의 길이가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보다 작으면 길이가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이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될때까지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왼쪽으로 패딩을 적용함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 </a:t>
            </a:r>
          </a:p>
          <a:p>
            <a:r>
              <a:rPr lang="en-US" altLang="ko-KR" b="1" i="0" dirty="0">
                <a:solidFill>
                  <a:srgbClr val="ECECEC"/>
                </a:solidFill>
                <a:effectLst/>
                <a:latin typeface="-apple-system"/>
              </a:rPr>
              <a:t>Positional Embedding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 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: self-attention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모델은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recurrent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나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convolutional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같은 모듈을 포함하고 있지 않기에 이전 아이템에 대한 위치 정보를 알 수 없음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이에 따라 위치 정보를 기억하는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position embedding </a:t>
            </a:r>
            <a:r>
              <a:rPr lang="en-US" altLang="ko-KR" b="0" i="1" dirty="0">
                <a:solidFill>
                  <a:srgbClr val="ECECEC"/>
                </a:solidFill>
                <a:effectLst/>
                <a:latin typeface="KaTeX_Math"/>
              </a:rPr>
              <a:t>P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KaTeX_Main"/>
              </a:rPr>
              <a:t>∈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latin typeface="KaTeX_AMS"/>
              </a:rPr>
              <a:t>R</a:t>
            </a:r>
            <a:r>
              <a:rPr lang="en-US" altLang="ko-KR" b="0" i="1" dirty="0" err="1">
                <a:solidFill>
                  <a:srgbClr val="ECECEC"/>
                </a:solidFill>
                <a:effectLst/>
                <a:latin typeface="KaTeX_Math"/>
              </a:rPr>
              <a:t>n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latin typeface="KaTeX_Main"/>
              </a:rPr>
              <a:t>×</a:t>
            </a:r>
            <a:r>
              <a:rPr lang="en-US" altLang="ko-KR" b="0" i="1" dirty="0" err="1">
                <a:solidFill>
                  <a:srgbClr val="ECECEC"/>
                </a:solidFill>
                <a:effectLst/>
                <a:latin typeface="KaTeX_Math"/>
              </a:rPr>
              <a:t>d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을 모델 학습에 넣었으며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최종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input embedding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은 아래와 같음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78B2-B083-41CC-999E-2F856ADE02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64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2023-12-03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rlawhddn1010/Self-Attentive-Sequential-RecommendationSASRec" TargetMode="External"/><Relationship Id="rId2" Type="http://schemas.openxmlformats.org/officeDocument/2006/relationships/hyperlink" Target="https://dhgudxor.tistory.com/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9DFD957-84DE-6F26-7449-3A3C428025B0}"/>
              </a:ext>
            </a:extLst>
          </p:cNvPr>
          <p:cNvSpPr txBox="1"/>
          <p:nvPr/>
        </p:nvSpPr>
        <p:spPr>
          <a:xfrm>
            <a:off x="7453599" y="5395340"/>
            <a:ext cx="5103138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+mj-ea"/>
                <a:ea typeface="+mj-ea"/>
              </a:rPr>
              <a:t>201801158 </a:t>
            </a:r>
            <a:r>
              <a:rPr lang="ko-KR" altLang="en-US" sz="2500" dirty="0">
                <a:latin typeface="+mj-ea"/>
                <a:ea typeface="+mj-ea"/>
              </a:rPr>
              <a:t>김 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701019-4E04-937B-E02A-9B3C7DEF1368}"/>
              </a:ext>
            </a:extLst>
          </p:cNvPr>
          <p:cNvSpPr txBox="1"/>
          <p:nvPr/>
        </p:nvSpPr>
        <p:spPr>
          <a:xfrm>
            <a:off x="759901" y="2277172"/>
            <a:ext cx="10672197" cy="8835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altLang="ko-KR" sz="2500" b="1" dirty="0">
                <a:latin typeface="+mj-ea"/>
                <a:ea typeface="+mj-ea"/>
              </a:rPr>
              <a:t>Turning Dross Into Gold Loss: is BERT4Rec really better than </a:t>
            </a:r>
            <a:r>
              <a:rPr lang="en-US" altLang="ko-KR" sz="2500" b="1" dirty="0" err="1">
                <a:latin typeface="+mj-ea"/>
                <a:ea typeface="+mj-ea"/>
              </a:rPr>
              <a:t>SASRec</a:t>
            </a:r>
            <a:r>
              <a:rPr lang="en-US" altLang="ko-KR" sz="2500" b="1" dirty="0">
                <a:latin typeface="+mj-ea"/>
                <a:ea typeface="+mj-ea"/>
              </a:rPr>
              <a:t>?</a:t>
            </a:r>
            <a:endParaRPr lang="ko-KR" altLang="en-US" sz="2500" b="1" dirty="0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76F4AC-D9E8-26CA-A161-3E668124D398}"/>
              </a:ext>
            </a:extLst>
          </p:cNvPr>
          <p:cNvSpPr/>
          <p:nvPr/>
        </p:nvSpPr>
        <p:spPr>
          <a:xfrm flipH="1">
            <a:off x="1013007" y="3294958"/>
            <a:ext cx="10165986" cy="45720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6E620-209D-B6DF-EFCF-57D407EB791F}"/>
              </a:ext>
            </a:extLst>
          </p:cNvPr>
          <p:cNvSpPr txBox="1"/>
          <p:nvPr/>
        </p:nvSpPr>
        <p:spPr>
          <a:xfrm>
            <a:off x="433896" y="3517323"/>
            <a:ext cx="1099820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Anton </a:t>
            </a:r>
            <a:r>
              <a:rPr lang="en-US" altLang="ko-KR" dirty="0" err="1"/>
              <a:t>Klenitskiy</a:t>
            </a:r>
            <a:r>
              <a:rPr lang="en-US" altLang="ko-KR" dirty="0"/>
              <a:t>, Alexey </a:t>
            </a:r>
            <a:r>
              <a:rPr lang="en-US" altLang="ko-KR" dirty="0" err="1"/>
              <a:t>Vasilev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6741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INTRODUCTION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Sequential Recommender Systems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E8D37B-9449-428F-3A78-A01B858C1ED8}"/>
              </a:ext>
            </a:extLst>
          </p:cNvPr>
          <p:cNvSpPr/>
          <p:nvPr/>
        </p:nvSpPr>
        <p:spPr>
          <a:xfrm>
            <a:off x="0" y="1583115"/>
            <a:ext cx="12192000" cy="4694214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00CA5B-CB6D-CA66-2970-1DB5615C6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6" y="1435777"/>
            <a:ext cx="11058525" cy="529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88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INTRODUCTION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Sequential Recommender Systems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E8D37B-9449-428F-3A78-A01B858C1ED8}"/>
              </a:ext>
            </a:extLst>
          </p:cNvPr>
          <p:cNvSpPr/>
          <p:nvPr/>
        </p:nvSpPr>
        <p:spPr>
          <a:xfrm>
            <a:off x="0" y="1583115"/>
            <a:ext cx="12192000" cy="4694214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8B68FE-E1A6-679B-2A77-17D5A59D1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1607860"/>
            <a:ext cx="9839325" cy="30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67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INTRODUCTION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What is negative sampling in the recommendation system? And why do we need this?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E8D37B-9449-428F-3A78-A01B858C1ED8}"/>
              </a:ext>
            </a:extLst>
          </p:cNvPr>
          <p:cNvSpPr/>
          <p:nvPr/>
        </p:nvSpPr>
        <p:spPr>
          <a:xfrm>
            <a:off x="0" y="1583115"/>
            <a:ext cx="12192000" cy="4694214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4B053-6CA5-3593-EAFA-91B39120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673" y="2018818"/>
            <a:ext cx="7102764" cy="1797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5F4BA4-252B-C499-1FBD-0903EAD93336}"/>
              </a:ext>
            </a:extLst>
          </p:cNvPr>
          <p:cNvSpPr txBox="1"/>
          <p:nvPr/>
        </p:nvSpPr>
        <p:spPr>
          <a:xfrm>
            <a:off x="2976418" y="5023268"/>
            <a:ext cx="6100618" cy="1254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The advantage of negative sampling is that it helps the model more accurately classify between items that are likely and unlikely to be preferred by the user.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C788EEDB-E813-408E-ABB0-D4506087B7E4}"/>
              </a:ext>
            </a:extLst>
          </p:cNvPr>
          <p:cNvSpPr/>
          <p:nvPr/>
        </p:nvSpPr>
        <p:spPr>
          <a:xfrm>
            <a:off x="5535530" y="3812192"/>
            <a:ext cx="560470" cy="1254061"/>
          </a:xfrm>
          <a:prstGeom prst="downArrow">
            <a:avLst>
              <a:gd name="adj1" fmla="val 58980"/>
              <a:gd name="adj2" fmla="val 5019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C00000">
                  <a:alpha val="56000"/>
                </a:srgbClr>
              </a:gs>
              <a:gs pos="83000">
                <a:srgbClr val="C00000">
                  <a:alpha val="66000"/>
                </a:srgbClr>
              </a:gs>
              <a:gs pos="100000">
                <a:srgbClr val="C00000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B5C4A4-3186-5CA9-A705-98A3AE8127BF}"/>
              </a:ext>
            </a:extLst>
          </p:cNvPr>
          <p:cNvSpPr txBox="1"/>
          <p:nvPr/>
        </p:nvSpPr>
        <p:spPr>
          <a:xfrm>
            <a:off x="6513686" y="4071794"/>
            <a:ext cx="30367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700" b="1" dirty="0">
                <a:solidFill>
                  <a:srgbClr val="000000"/>
                </a:solidFill>
                <a:latin typeface="+mn-ea"/>
              </a:rPr>
              <a:t>Representation!</a:t>
            </a:r>
            <a:endParaRPr lang="en-US" altLang="ko-KR" sz="2700" b="1" i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7603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INTRODUCTION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What is negative sampling in the recommendation system? And why do we need this?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E8D37B-9449-428F-3A78-A01B858C1ED8}"/>
              </a:ext>
            </a:extLst>
          </p:cNvPr>
          <p:cNvSpPr/>
          <p:nvPr/>
        </p:nvSpPr>
        <p:spPr>
          <a:xfrm>
            <a:off x="0" y="1583115"/>
            <a:ext cx="12192000" cy="4694214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F4BA4-252B-C499-1FBD-0903EAD93336}"/>
              </a:ext>
            </a:extLst>
          </p:cNvPr>
          <p:cNvSpPr txBox="1"/>
          <p:nvPr/>
        </p:nvSpPr>
        <p:spPr>
          <a:xfrm>
            <a:off x="2540001" y="4860035"/>
            <a:ext cx="7010400" cy="165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예를 들어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101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item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중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개만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positive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 나머지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99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아이템을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negative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두면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이때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99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중 랜덤으로 </a:t>
            </a:r>
            <a:r>
              <a:rPr lang="ko-KR" altLang="en-US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샘플링하여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positive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negative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set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각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batch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마다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training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(negative 99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전부 학습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 -&gt;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비효율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- 99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negative sample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모두 사용하여 학습하는 것보다 효율적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C788EEDB-E813-408E-ABB0-D4506087B7E4}"/>
              </a:ext>
            </a:extLst>
          </p:cNvPr>
          <p:cNvSpPr/>
          <p:nvPr/>
        </p:nvSpPr>
        <p:spPr>
          <a:xfrm>
            <a:off x="5535530" y="3605974"/>
            <a:ext cx="560470" cy="1254061"/>
          </a:xfrm>
          <a:prstGeom prst="downArrow">
            <a:avLst>
              <a:gd name="adj1" fmla="val 58980"/>
              <a:gd name="adj2" fmla="val 5019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C00000">
                  <a:alpha val="56000"/>
                </a:srgbClr>
              </a:gs>
              <a:gs pos="83000">
                <a:srgbClr val="C00000">
                  <a:alpha val="66000"/>
                </a:srgbClr>
              </a:gs>
              <a:gs pos="100000">
                <a:srgbClr val="C00000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B5C4A4-3186-5CA9-A705-98A3AE8127BF}"/>
              </a:ext>
            </a:extLst>
          </p:cNvPr>
          <p:cNvSpPr txBox="1"/>
          <p:nvPr/>
        </p:nvSpPr>
        <p:spPr>
          <a:xfrm>
            <a:off x="6513686" y="4071794"/>
            <a:ext cx="30367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700" b="1" dirty="0">
                <a:solidFill>
                  <a:srgbClr val="000000"/>
                </a:solidFill>
                <a:latin typeface="+mn-ea"/>
              </a:rPr>
              <a:t>Efficient learning!</a:t>
            </a:r>
            <a:endParaRPr lang="en-US" altLang="ko-KR" sz="2700" b="1" i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0CB4635-98A8-DE0E-65C0-67657D173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527" y="1996697"/>
            <a:ext cx="7010400" cy="16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56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INTRODUCTION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Transformer Architecture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E8D37B-9449-428F-3A78-A01B858C1ED8}"/>
              </a:ext>
            </a:extLst>
          </p:cNvPr>
          <p:cNvSpPr/>
          <p:nvPr/>
        </p:nvSpPr>
        <p:spPr>
          <a:xfrm>
            <a:off x="0" y="1583115"/>
            <a:ext cx="12192000" cy="4694214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4A322C-F2BF-1F66-BC49-CD4F00E59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119" y="1583114"/>
            <a:ext cx="6045824" cy="484447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5379A3D-DEE8-187D-71FB-272CF9D775EA}"/>
              </a:ext>
            </a:extLst>
          </p:cNvPr>
          <p:cNvSpPr/>
          <p:nvPr/>
        </p:nvSpPr>
        <p:spPr>
          <a:xfrm>
            <a:off x="4564232" y="5042253"/>
            <a:ext cx="1457879" cy="571065"/>
          </a:xfrm>
          <a:prstGeom prst="rect">
            <a:avLst/>
          </a:prstGeom>
          <a:noFill/>
          <a:ln w="1047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DF6254-CBB7-7234-3312-EFD7D978A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6" y="3805959"/>
            <a:ext cx="2266950" cy="1333500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C6C92735-5685-4C59-B542-0249ECED04F2}"/>
              </a:ext>
            </a:extLst>
          </p:cNvPr>
          <p:cNvSpPr/>
          <p:nvPr/>
        </p:nvSpPr>
        <p:spPr>
          <a:xfrm rot="6473424">
            <a:off x="3418867" y="4223627"/>
            <a:ext cx="560470" cy="1637253"/>
          </a:xfrm>
          <a:prstGeom prst="downArrow">
            <a:avLst>
              <a:gd name="adj1" fmla="val 58980"/>
              <a:gd name="adj2" fmla="val 5019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C00000">
                  <a:alpha val="56000"/>
                </a:srgbClr>
              </a:gs>
              <a:gs pos="83000">
                <a:srgbClr val="C00000">
                  <a:alpha val="66000"/>
                </a:srgbClr>
              </a:gs>
              <a:gs pos="100000">
                <a:srgbClr val="C00000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537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INTRODUCTION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Attention mechanism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E8D37B-9449-428F-3A78-A01B858C1ED8}"/>
              </a:ext>
            </a:extLst>
          </p:cNvPr>
          <p:cNvSpPr/>
          <p:nvPr/>
        </p:nvSpPr>
        <p:spPr>
          <a:xfrm>
            <a:off x="0" y="1583115"/>
            <a:ext cx="12192000" cy="4694214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7725A-0AFC-EED9-0D54-5A6BACA9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268" y="1607861"/>
            <a:ext cx="9973280" cy="46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21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INTRODUCTION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Self-Attention mechanism 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E8D37B-9449-428F-3A78-A01B858C1ED8}"/>
              </a:ext>
            </a:extLst>
          </p:cNvPr>
          <p:cNvSpPr/>
          <p:nvPr/>
        </p:nvSpPr>
        <p:spPr>
          <a:xfrm>
            <a:off x="0" y="1583115"/>
            <a:ext cx="12192000" cy="4694214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35C15B-2445-B4EC-FF65-F35A2E3E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62" y="1686279"/>
            <a:ext cx="78390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10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INTRODUCTION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Multi-Head Attention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E8D37B-9449-428F-3A78-A01B858C1ED8}"/>
              </a:ext>
            </a:extLst>
          </p:cNvPr>
          <p:cNvSpPr/>
          <p:nvPr/>
        </p:nvSpPr>
        <p:spPr>
          <a:xfrm>
            <a:off x="0" y="1583115"/>
            <a:ext cx="12192000" cy="4694214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FE3ECB-5099-968E-1A47-BE9A4DA3D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743" y="1505526"/>
            <a:ext cx="7710514" cy="51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91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INTRODUCTION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i="0" dirty="0">
                <a:solidFill>
                  <a:srgbClr val="000000"/>
                </a:solidFill>
                <a:effectLst/>
                <a:latin typeface="+mn-ea"/>
              </a:rPr>
              <a:t>Self-attention model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+mn-ea"/>
              </a:rPr>
              <a:t>과 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+mn-ea"/>
              </a:rPr>
              <a:t>BERT4Rec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+mn-ea"/>
              </a:rPr>
              <a:t>의 차이점</a:t>
            </a:r>
            <a:endParaRPr lang="en-US" altLang="ko-KR" sz="2000" b="1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E8D37B-9449-428F-3A78-A01B858C1ED8}"/>
              </a:ext>
            </a:extLst>
          </p:cNvPr>
          <p:cNvSpPr/>
          <p:nvPr/>
        </p:nvSpPr>
        <p:spPr>
          <a:xfrm>
            <a:off x="0" y="1583115"/>
            <a:ext cx="12192000" cy="4694214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E02D39-23FB-0E1B-2D61-EE88703B9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5" y="1607861"/>
            <a:ext cx="4200525" cy="31975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F2426A-C9CA-031F-6377-F3CECEEBB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091" y="1607861"/>
            <a:ext cx="4267200" cy="3197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66F3C5-68ED-F182-FF38-413728844371}"/>
              </a:ext>
            </a:extLst>
          </p:cNvPr>
          <p:cNvSpPr txBox="1"/>
          <p:nvPr/>
        </p:nvSpPr>
        <p:spPr>
          <a:xfrm>
            <a:off x="600895" y="5141235"/>
            <a:ext cx="5199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2000" i="0" dirty="0">
                <a:solidFill>
                  <a:srgbClr val="000000"/>
                </a:solidFill>
                <a:effectLst/>
                <a:latin typeface="+mn-ea"/>
              </a:rPr>
              <a:t>사용자의 이전 행동만 가지고 다음 행동을 예측하는 순차적 모델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B5F7F-F7F6-AE74-856C-3980809C59EE}"/>
              </a:ext>
            </a:extLst>
          </p:cNvPr>
          <p:cNvSpPr txBox="1"/>
          <p:nvPr/>
        </p:nvSpPr>
        <p:spPr>
          <a:xfrm>
            <a:off x="7297059" y="4878042"/>
            <a:ext cx="4571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한 유저의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sequence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에 담긴 상품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콘텐츠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list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에서 일부를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masking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한 뒤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prediction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하면서 학습 진행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7200D-C60C-8132-3CDB-A22B9779F4B5}"/>
              </a:ext>
            </a:extLst>
          </p:cNvPr>
          <p:cNvSpPr txBox="1"/>
          <p:nvPr/>
        </p:nvSpPr>
        <p:spPr>
          <a:xfrm>
            <a:off x="600895" y="5877219"/>
            <a:ext cx="5199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2000" i="0" dirty="0">
                <a:solidFill>
                  <a:srgbClr val="000000"/>
                </a:solidFill>
                <a:effectLst/>
                <a:latin typeface="+mn-ea"/>
              </a:rPr>
              <a:t>단방향 예측 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Noto Sans Demilight"/>
              </a:rPr>
              <a:t>unidirectional)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3BADE-B32F-5DC8-D653-F6D0A48F54B1}"/>
              </a:ext>
            </a:extLst>
          </p:cNvPr>
          <p:cNvSpPr txBox="1"/>
          <p:nvPr/>
        </p:nvSpPr>
        <p:spPr>
          <a:xfrm>
            <a:off x="6992459" y="5965373"/>
            <a:ext cx="5199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양</a:t>
            </a:r>
            <a:r>
              <a:rPr lang="ko-KR" altLang="en-US" sz="2000" i="0" dirty="0">
                <a:solidFill>
                  <a:srgbClr val="000000"/>
                </a:solidFill>
                <a:effectLst/>
                <a:latin typeface="+mn-ea"/>
              </a:rPr>
              <a:t>방향 예측 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2000" dirty="0">
                <a:solidFill>
                  <a:srgbClr val="555555"/>
                </a:solidFill>
                <a:latin typeface="Noto Sans Demilight"/>
              </a:rPr>
              <a:t>bi-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Noto Sans Demilight"/>
              </a:rPr>
              <a:t>directional)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510EF0-55E9-CFFB-2A63-AFB56C358D76}"/>
              </a:ext>
            </a:extLst>
          </p:cNvPr>
          <p:cNvSpPr txBox="1"/>
          <p:nvPr/>
        </p:nvSpPr>
        <p:spPr>
          <a:xfrm>
            <a:off x="1578461" y="6333239"/>
            <a:ext cx="10003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"/>
              </a:rPr>
              <a:t>My order of purchase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= [</a:t>
            </a:r>
            <a:r>
              <a:rPr lang="en-US" altLang="ko-KR" sz="2000" i="0" dirty="0" err="1">
                <a:solidFill>
                  <a:srgbClr val="000000"/>
                </a:solidFill>
                <a:effectLst/>
                <a:latin typeface="+mn-ea"/>
              </a:rPr>
              <a:t>Ipone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2000" i="0" dirty="0" err="1">
                <a:solidFill>
                  <a:srgbClr val="000000"/>
                </a:solidFill>
                <a:effectLst/>
                <a:latin typeface="+mn-ea"/>
              </a:rPr>
              <a:t>Macbook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, Apple pencil, </a:t>
            </a:r>
            <a:r>
              <a:rPr lang="en-US" altLang="ko-KR" sz="2000" i="0" dirty="0" err="1">
                <a:solidFill>
                  <a:srgbClr val="000000"/>
                </a:solidFill>
                <a:effectLst/>
                <a:latin typeface="+mn-ea"/>
              </a:rPr>
              <a:t>Airpo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d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 Apple watch] 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5721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INTRODUCTION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i="0" dirty="0">
                <a:solidFill>
                  <a:srgbClr val="000000"/>
                </a:solidFill>
                <a:effectLst/>
                <a:latin typeface="+mn-ea"/>
              </a:rPr>
              <a:t>Self-attention model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+mn-ea"/>
              </a:rPr>
              <a:t>과 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+mn-ea"/>
              </a:rPr>
              <a:t>BERT4Rec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+mn-ea"/>
              </a:rPr>
              <a:t>의 차이점</a:t>
            </a:r>
            <a:endParaRPr lang="en-US" altLang="ko-KR" sz="2000" b="1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E8D37B-9449-428F-3A78-A01B858C1ED8}"/>
              </a:ext>
            </a:extLst>
          </p:cNvPr>
          <p:cNvSpPr/>
          <p:nvPr/>
        </p:nvSpPr>
        <p:spPr>
          <a:xfrm>
            <a:off x="0" y="1583115"/>
            <a:ext cx="12192000" cy="4694214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6F3C5-68ED-F182-FF38-413728844371}"/>
              </a:ext>
            </a:extLst>
          </p:cNvPr>
          <p:cNvSpPr txBox="1"/>
          <p:nvPr/>
        </p:nvSpPr>
        <p:spPr>
          <a:xfrm>
            <a:off x="600895" y="5141235"/>
            <a:ext cx="5199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2000" i="0" dirty="0">
                <a:solidFill>
                  <a:srgbClr val="000000"/>
                </a:solidFill>
                <a:effectLst/>
                <a:latin typeface="+mn-ea"/>
              </a:rPr>
              <a:t>사용자의 이전 행동만 가지고 다음 행동을 예측하는 순차적 모델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B5F7F-F7F6-AE74-856C-3980809C59EE}"/>
              </a:ext>
            </a:extLst>
          </p:cNvPr>
          <p:cNvSpPr txBox="1"/>
          <p:nvPr/>
        </p:nvSpPr>
        <p:spPr>
          <a:xfrm>
            <a:off x="7297059" y="4878042"/>
            <a:ext cx="4571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한 유저의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sequence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에 담긴 상품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콘텐츠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list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에서 일부를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masking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한 뒤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prediction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하면서 학습 진행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7200D-C60C-8132-3CDB-A22B9779F4B5}"/>
              </a:ext>
            </a:extLst>
          </p:cNvPr>
          <p:cNvSpPr txBox="1"/>
          <p:nvPr/>
        </p:nvSpPr>
        <p:spPr>
          <a:xfrm>
            <a:off x="600895" y="5877219"/>
            <a:ext cx="5199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2000" i="0" dirty="0">
                <a:solidFill>
                  <a:srgbClr val="000000"/>
                </a:solidFill>
                <a:effectLst/>
                <a:latin typeface="+mn-ea"/>
              </a:rPr>
              <a:t>단방향 예측 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Noto Sans Demilight"/>
              </a:rPr>
              <a:t>unidirectional)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3BADE-B32F-5DC8-D653-F6D0A48F54B1}"/>
              </a:ext>
            </a:extLst>
          </p:cNvPr>
          <p:cNvSpPr txBox="1"/>
          <p:nvPr/>
        </p:nvSpPr>
        <p:spPr>
          <a:xfrm>
            <a:off x="6992459" y="5965373"/>
            <a:ext cx="5199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양</a:t>
            </a:r>
            <a:r>
              <a:rPr lang="ko-KR" altLang="en-US" sz="2000" i="0" dirty="0">
                <a:solidFill>
                  <a:srgbClr val="000000"/>
                </a:solidFill>
                <a:effectLst/>
                <a:latin typeface="+mn-ea"/>
              </a:rPr>
              <a:t>방향 예측 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2000" dirty="0">
                <a:solidFill>
                  <a:srgbClr val="555555"/>
                </a:solidFill>
                <a:latin typeface="Noto Sans Demilight"/>
              </a:rPr>
              <a:t>bi-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Noto Sans Demilight"/>
              </a:rPr>
              <a:t>directional)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7DDB91-CE0D-5FDB-4B45-17814F042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3" y="1404203"/>
            <a:ext cx="6308481" cy="37126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428068-7A97-A832-5708-322173C0F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339" y="1494961"/>
            <a:ext cx="4867085" cy="331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47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INTRODUCTION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Correlation with Last Course Materials: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E8D37B-9449-428F-3A78-A01B858C1ED8}"/>
              </a:ext>
            </a:extLst>
          </p:cNvPr>
          <p:cNvSpPr/>
          <p:nvPr/>
        </p:nvSpPr>
        <p:spPr>
          <a:xfrm>
            <a:off x="0" y="1321118"/>
            <a:ext cx="12192000" cy="4694214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9AD11-A8C8-6ACE-747E-5CC001D9072A}"/>
              </a:ext>
            </a:extLst>
          </p:cNvPr>
          <p:cNvSpPr txBox="1"/>
          <p:nvPr/>
        </p:nvSpPr>
        <p:spPr>
          <a:xfrm>
            <a:off x="1235820" y="2341049"/>
            <a:ext cx="303786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900" b="0" dirty="0">
                <a:effectLst/>
                <a:latin typeface="+mj-ea"/>
                <a:ea typeface="+mj-ea"/>
              </a:rPr>
              <a:t>Introduction of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AEC9-097F-924C-6516-EFB0BB79FB4B}"/>
              </a:ext>
            </a:extLst>
          </p:cNvPr>
          <p:cNvSpPr txBox="1"/>
          <p:nvPr/>
        </p:nvSpPr>
        <p:spPr>
          <a:xfrm>
            <a:off x="4975550" y="2347743"/>
            <a:ext cx="171939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900" dirty="0">
                <a:latin typeface="+mj-ea"/>
                <a:ea typeface="+mj-ea"/>
              </a:rPr>
              <a:t>Data Mining</a:t>
            </a:r>
            <a:endParaRPr lang="en-US" altLang="ko-KR" sz="1900" b="0" dirty="0">
              <a:effectLst/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65B1E-6808-BD55-6AC0-16B1EFE1B4E5}"/>
              </a:ext>
            </a:extLst>
          </p:cNvPr>
          <p:cNvSpPr txBox="1"/>
          <p:nvPr/>
        </p:nvSpPr>
        <p:spPr>
          <a:xfrm>
            <a:off x="7899555" y="2341049"/>
            <a:ext cx="303786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900" dirty="0">
                <a:latin typeface="+mj-ea"/>
                <a:ea typeface="+mj-ea"/>
              </a:rPr>
              <a:t>Recommender System</a:t>
            </a:r>
            <a:endParaRPr lang="en-US" altLang="ko-KR" sz="1900" b="0" dirty="0">
              <a:effectLst/>
              <a:latin typeface="+mj-ea"/>
              <a:ea typeface="+mj-ea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BD0BB9F6-6D34-E5FD-554C-EEBFE80AB64F}"/>
              </a:ext>
            </a:extLst>
          </p:cNvPr>
          <p:cNvSpPr/>
          <p:nvPr/>
        </p:nvSpPr>
        <p:spPr>
          <a:xfrm>
            <a:off x="5555013" y="2821927"/>
            <a:ext cx="560470" cy="1540504"/>
          </a:xfrm>
          <a:prstGeom prst="downArrow">
            <a:avLst>
              <a:gd name="adj1" fmla="val 58980"/>
              <a:gd name="adj2" fmla="val 5019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C00000">
                  <a:alpha val="56000"/>
                </a:srgbClr>
              </a:gs>
              <a:gs pos="83000">
                <a:srgbClr val="C00000">
                  <a:alpha val="66000"/>
                </a:srgbClr>
              </a:gs>
              <a:gs pos="100000">
                <a:srgbClr val="C00000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F56922C-76F0-374C-42B9-3D0E173436EB}"/>
              </a:ext>
            </a:extLst>
          </p:cNvPr>
          <p:cNvSpPr/>
          <p:nvPr/>
        </p:nvSpPr>
        <p:spPr>
          <a:xfrm rot="2793876">
            <a:off x="7776482" y="2562492"/>
            <a:ext cx="560470" cy="1695722"/>
          </a:xfrm>
          <a:prstGeom prst="downArrow">
            <a:avLst>
              <a:gd name="adj1" fmla="val 58980"/>
              <a:gd name="adj2" fmla="val 5019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C00000">
                  <a:alpha val="56000"/>
                </a:srgbClr>
              </a:gs>
              <a:gs pos="83000">
                <a:srgbClr val="C00000">
                  <a:alpha val="66000"/>
                </a:srgbClr>
              </a:gs>
              <a:gs pos="100000">
                <a:srgbClr val="C00000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4BB47A6-6656-C1A9-A8BD-E5717A72FDBA}"/>
              </a:ext>
            </a:extLst>
          </p:cNvPr>
          <p:cNvSpPr/>
          <p:nvPr/>
        </p:nvSpPr>
        <p:spPr>
          <a:xfrm rot="19317730">
            <a:off x="3446560" y="2686959"/>
            <a:ext cx="560470" cy="1540504"/>
          </a:xfrm>
          <a:prstGeom prst="downArrow">
            <a:avLst>
              <a:gd name="adj1" fmla="val 58980"/>
              <a:gd name="adj2" fmla="val 5019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C00000">
                  <a:alpha val="56000"/>
                </a:srgbClr>
              </a:gs>
              <a:gs pos="83000">
                <a:srgbClr val="C00000">
                  <a:alpha val="66000"/>
                </a:srgbClr>
              </a:gs>
              <a:gs pos="100000">
                <a:srgbClr val="C00000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751912-0C21-C030-E994-794717D28496}"/>
              </a:ext>
            </a:extLst>
          </p:cNvPr>
          <p:cNvSpPr txBox="1"/>
          <p:nvPr/>
        </p:nvSpPr>
        <p:spPr>
          <a:xfrm>
            <a:off x="4838582" y="1514433"/>
            <a:ext cx="2400151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900" dirty="0">
                <a:latin typeface="+mj-ea"/>
                <a:ea typeface="+mj-ea"/>
              </a:rPr>
              <a:t>Data structures</a:t>
            </a:r>
            <a:endParaRPr lang="en-US" altLang="ko-KR" sz="1900" b="0" dirty="0">
              <a:effectLst/>
              <a:latin typeface="+mj-ea"/>
              <a:ea typeface="+mj-ea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D2C3E9D6-D179-58F9-E12F-936CB487795F}"/>
              </a:ext>
            </a:extLst>
          </p:cNvPr>
          <p:cNvSpPr/>
          <p:nvPr/>
        </p:nvSpPr>
        <p:spPr>
          <a:xfrm>
            <a:off x="5506015" y="1781299"/>
            <a:ext cx="560470" cy="622339"/>
          </a:xfrm>
          <a:prstGeom prst="downArrow">
            <a:avLst>
              <a:gd name="adj1" fmla="val 58980"/>
              <a:gd name="adj2" fmla="val 5019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C00000">
                  <a:alpha val="56000"/>
                </a:srgbClr>
              </a:gs>
              <a:gs pos="83000">
                <a:srgbClr val="C00000">
                  <a:alpha val="66000"/>
                </a:srgbClr>
              </a:gs>
              <a:gs pos="100000">
                <a:srgbClr val="C00000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ACDDC6-7855-F4F5-321A-6EEB17D7680D}"/>
              </a:ext>
            </a:extLst>
          </p:cNvPr>
          <p:cNvSpPr txBox="1"/>
          <p:nvPr/>
        </p:nvSpPr>
        <p:spPr>
          <a:xfrm>
            <a:off x="2922826" y="4707017"/>
            <a:ext cx="651616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+mj-ea"/>
                <a:ea typeface="+mj-ea"/>
              </a:rPr>
              <a:t>Representation of Input information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9949C4-AD65-C20C-2FA1-86622AC98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621" y="1552336"/>
            <a:ext cx="8448071" cy="41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4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INTRODUCTION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i="0" dirty="0">
                <a:solidFill>
                  <a:srgbClr val="000000"/>
                </a:solidFill>
                <a:effectLst/>
                <a:latin typeface="+mn-ea"/>
              </a:rPr>
              <a:t>Proposed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E8D37B-9449-428F-3A78-A01B858C1ED8}"/>
              </a:ext>
            </a:extLst>
          </p:cNvPr>
          <p:cNvSpPr/>
          <p:nvPr/>
        </p:nvSpPr>
        <p:spPr>
          <a:xfrm>
            <a:off x="127193" y="1451439"/>
            <a:ext cx="12192000" cy="4694214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2AF4F1-73D2-ECAE-30ED-0192F2BDE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82" y="1619406"/>
            <a:ext cx="4962525" cy="9429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49D298-5A2F-35E6-0351-AC3F65CCD20E}"/>
              </a:ext>
            </a:extLst>
          </p:cNvPr>
          <p:cNvSpPr/>
          <p:nvPr/>
        </p:nvSpPr>
        <p:spPr>
          <a:xfrm>
            <a:off x="3550082" y="1996653"/>
            <a:ext cx="4962524" cy="539825"/>
          </a:xfrm>
          <a:prstGeom prst="rect">
            <a:avLst/>
          </a:prstGeom>
          <a:noFill/>
          <a:ln w="1047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62E4C-DFF8-8A63-984E-E793A7C21E0C}"/>
              </a:ext>
            </a:extLst>
          </p:cNvPr>
          <p:cNvSpPr txBox="1"/>
          <p:nvPr/>
        </p:nvSpPr>
        <p:spPr>
          <a:xfrm>
            <a:off x="1521209" y="2941691"/>
            <a:ext cx="8315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- BERT4Rec</a:t>
            </a:r>
            <a:r>
              <a:rPr lang="ko-KR" altLang="en-US" sz="2000" i="0" dirty="0">
                <a:solidFill>
                  <a:srgbClr val="000000"/>
                </a:solidFill>
                <a:effectLst/>
                <a:latin typeface="+mn-ea"/>
              </a:rPr>
              <a:t>이 </a:t>
            </a:r>
            <a:r>
              <a:rPr lang="en-US" altLang="ko-KR" sz="2000" i="0" dirty="0" err="1">
                <a:solidFill>
                  <a:srgbClr val="000000"/>
                </a:solidFill>
                <a:effectLst/>
                <a:latin typeface="+mn-ea"/>
              </a:rPr>
              <a:t>SASRec</a:t>
            </a:r>
            <a:r>
              <a:rPr lang="ko-KR" altLang="en-US" sz="2000" i="0" dirty="0">
                <a:solidFill>
                  <a:srgbClr val="000000"/>
                </a:solidFill>
                <a:effectLst/>
                <a:latin typeface="+mn-ea"/>
              </a:rPr>
              <a:t>보다 항상 좋다는 건 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Sequential Recs</a:t>
            </a:r>
            <a:r>
              <a:rPr lang="ko-KR" altLang="en-US" sz="2000" i="0" dirty="0">
                <a:solidFill>
                  <a:srgbClr val="000000"/>
                </a:solidFill>
                <a:effectLst/>
                <a:latin typeface="+mn-ea"/>
              </a:rPr>
              <a:t>에서 자연스럽지 않다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61ED1-AFB4-AD40-E4EA-75ED03C42012}"/>
              </a:ext>
            </a:extLst>
          </p:cNvPr>
          <p:cNvSpPr txBox="1"/>
          <p:nvPr/>
        </p:nvSpPr>
        <p:spPr>
          <a:xfrm>
            <a:off x="1521209" y="3798546"/>
            <a:ext cx="7827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2000" i="0" dirty="0">
                <a:solidFill>
                  <a:srgbClr val="000000"/>
                </a:solidFill>
                <a:effectLst/>
                <a:latin typeface="+mn-ea"/>
              </a:rPr>
              <a:t>순차적인 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dataset</a:t>
            </a:r>
            <a:r>
              <a:rPr lang="ko-KR" altLang="en-US" sz="2000" i="0" dirty="0">
                <a:solidFill>
                  <a:srgbClr val="000000"/>
                </a:solidFill>
                <a:effectLst/>
                <a:latin typeface="+mn-ea"/>
              </a:rPr>
              <a:t>은 </a:t>
            </a:r>
            <a:r>
              <a:rPr lang="en-US" altLang="ko-KR" sz="2000" i="0" dirty="0" err="1">
                <a:solidFill>
                  <a:srgbClr val="000000"/>
                </a:solidFill>
                <a:effectLst/>
                <a:latin typeface="+mn-ea"/>
              </a:rPr>
              <a:t>SASRec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단방향성 접근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이 적합하다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93AC7-21F1-FD9B-FEB6-09862FB6E848}"/>
              </a:ext>
            </a:extLst>
          </p:cNvPr>
          <p:cNvSpPr txBox="1"/>
          <p:nvPr/>
        </p:nvSpPr>
        <p:spPr>
          <a:xfrm>
            <a:off x="1498337" y="4455467"/>
            <a:ext cx="8653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2000" i="0" dirty="0">
                <a:solidFill>
                  <a:srgbClr val="000000"/>
                </a:solidFill>
                <a:effectLst/>
                <a:latin typeface="+mn-ea"/>
              </a:rPr>
              <a:t>따라서 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+mn-ea"/>
              </a:rPr>
              <a:t>적절한 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+mn-ea"/>
              </a:rPr>
              <a:t>Training 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+mn-ea"/>
              </a:rPr>
              <a:t>된</a:t>
            </a:r>
            <a:r>
              <a:rPr lang="ko-KR" altLang="en-US" sz="200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2000" i="0" dirty="0" err="1">
                <a:solidFill>
                  <a:srgbClr val="000000"/>
                </a:solidFill>
                <a:effectLst/>
                <a:latin typeface="+mn-ea"/>
              </a:rPr>
              <a:t>SASRec</a:t>
            </a:r>
            <a:r>
              <a:rPr lang="ko-KR" altLang="en-US" sz="2000" i="0" dirty="0">
                <a:solidFill>
                  <a:srgbClr val="000000"/>
                </a:solidFill>
                <a:effectLst/>
                <a:latin typeface="+mn-ea"/>
              </a:rPr>
              <a:t>은 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BERT4Rec</a:t>
            </a:r>
            <a:r>
              <a:rPr lang="ko-KR" altLang="en-US" sz="2000" i="0" dirty="0">
                <a:solidFill>
                  <a:srgbClr val="000000"/>
                </a:solidFill>
                <a:effectLst/>
                <a:latin typeface="+mn-ea"/>
              </a:rPr>
              <a:t>보다 더 우수한 성능을 보인다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5A629-FC5D-160A-4FF2-7F8DEEA29FE0}"/>
              </a:ext>
            </a:extLst>
          </p:cNvPr>
          <p:cNvSpPr txBox="1"/>
          <p:nvPr/>
        </p:nvSpPr>
        <p:spPr>
          <a:xfrm>
            <a:off x="1506058" y="5606989"/>
            <a:ext cx="9365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(1)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기존과 </a:t>
            </a:r>
            <a:r>
              <a:rPr lang="ko-KR" altLang="en-US" sz="2000" b="1" dirty="0">
                <a:solidFill>
                  <a:srgbClr val="000000"/>
                </a:solidFill>
                <a:latin typeface="+mn-ea"/>
              </a:rPr>
              <a:t>다른 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Loss function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으로 학습시킨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SASRec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은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BERT4Rec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보다 우수하다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.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ED2694-F8EA-8B03-7927-3D9BC4B68D2A}"/>
              </a:ext>
            </a:extLst>
          </p:cNvPr>
          <p:cNvSpPr txBox="1"/>
          <p:nvPr/>
        </p:nvSpPr>
        <p:spPr>
          <a:xfrm>
            <a:off x="1498337" y="6044632"/>
            <a:ext cx="9365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(2) 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Negative Sampling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을 통해 학습시키면 더 효율적인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Training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이 가능하다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.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5216ABEF-3B9B-9CEB-BF48-C12B366BF1D1}"/>
              </a:ext>
            </a:extLst>
          </p:cNvPr>
          <p:cNvSpPr/>
          <p:nvPr/>
        </p:nvSpPr>
        <p:spPr>
          <a:xfrm>
            <a:off x="2222421" y="5020957"/>
            <a:ext cx="742451" cy="567265"/>
          </a:xfrm>
          <a:prstGeom prst="downArrow">
            <a:avLst>
              <a:gd name="adj1" fmla="val 50000"/>
              <a:gd name="adj2" fmla="val 5019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C00000">
                  <a:alpha val="56000"/>
                </a:srgbClr>
              </a:gs>
              <a:gs pos="83000">
                <a:srgbClr val="C00000">
                  <a:alpha val="66000"/>
                </a:srgbClr>
              </a:gs>
              <a:gs pos="100000">
                <a:srgbClr val="C00000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662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METHODOLOGY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5CDDD1-2AD2-EFC2-EBBA-9DF564CCEB86}"/>
              </a:ext>
            </a:extLst>
          </p:cNvPr>
          <p:cNvSpPr txBox="1"/>
          <p:nvPr/>
        </p:nvSpPr>
        <p:spPr>
          <a:xfrm>
            <a:off x="127193" y="839420"/>
            <a:ext cx="6626168" cy="641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+mj-ea"/>
              <a:ea typeface="+mj-ea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arenBoth"/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(Previous) Binary Cross Entropy Loss for vanilla </a:t>
            </a:r>
            <a:r>
              <a:rPr lang="en-US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SASRec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C19C99-2A63-17BA-F5B1-2FBC09A1B8B2}"/>
              </a:ext>
            </a:extLst>
          </p:cNvPr>
          <p:cNvSpPr/>
          <p:nvPr/>
        </p:nvSpPr>
        <p:spPr>
          <a:xfrm rot="10800000">
            <a:off x="269774" y="3765412"/>
            <a:ext cx="11648635" cy="51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3DFB38-9552-3D31-8864-05B3A521E93C}"/>
              </a:ext>
            </a:extLst>
          </p:cNvPr>
          <p:cNvSpPr txBox="1"/>
          <p:nvPr/>
        </p:nvSpPr>
        <p:spPr>
          <a:xfrm>
            <a:off x="5470429" y="2695177"/>
            <a:ext cx="543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But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reducing model generalization.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E1F2D-9E28-6E62-137F-62F875D51E1A}"/>
              </a:ext>
            </a:extLst>
          </p:cNvPr>
          <p:cNvSpPr txBox="1"/>
          <p:nvPr/>
        </p:nvSpPr>
        <p:spPr>
          <a:xfrm>
            <a:off x="5470429" y="1551419"/>
            <a:ext cx="6626168" cy="106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computed only for interactions (positive items) and non-interactions (negative items) at a specific time for each user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-&gt;(binary).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416BF2-1243-D1F3-4F2D-1D5453F9B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37" y="1601642"/>
            <a:ext cx="3990975" cy="16791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7C8A72-9B01-3826-9AC4-0A4CDA9A4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37" y="4345697"/>
            <a:ext cx="3990975" cy="1679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15BFF3-5B59-9B05-ECEF-4BB0C316F2E2}"/>
              </a:ext>
            </a:extLst>
          </p:cNvPr>
          <p:cNvSpPr txBox="1"/>
          <p:nvPr/>
        </p:nvSpPr>
        <p:spPr>
          <a:xfrm>
            <a:off x="5565832" y="4340854"/>
            <a:ext cx="6626168" cy="135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computes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softmax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probability distribution for all items, then sums the log probabilities for the actual interacted items, calculating the cross-entropy loss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-&gt;(Multi-class)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BD386D-27ED-C9CA-FFB8-CF626B85DB5C}"/>
              </a:ext>
            </a:extLst>
          </p:cNvPr>
          <p:cNvSpPr txBox="1"/>
          <p:nvPr/>
        </p:nvSpPr>
        <p:spPr>
          <a:xfrm>
            <a:off x="5470430" y="5852196"/>
            <a:ext cx="543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But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computing loss for all items inefficient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ADD5A5-15D1-035E-D24F-C19C6BE0B17C}"/>
              </a:ext>
            </a:extLst>
          </p:cNvPr>
          <p:cNvSpPr txBox="1"/>
          <p:nvPr/>
        </p:nvSpPr>
        <p:spPr>
          <a:xfrm>
            <a:off x="127193" y="3545658"/>
            <a:ext cx="6626168" cy="641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+mj-ea"/>
              <a:ea typeface="+mj-ea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(2) (Previous) Cross Entropy Loss for vanilla BERT4Rec :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556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METHODOLOGY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5CDDD1-2AD2-EFC2-EBBA-9DF564CCEB86}"/>
              </a:ext>
            </a:extLst>
          </p:cNvPr>
          <p:cNvSpPr txBox="1"/>
          <p:nvPr/>
        </p:nvSpPr>
        <p:spPr>
          <a:xfrm>
            <a:off x="127193" y="1396745"/>
            <a:ext cx="6626168" cy="641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+mj-ea"/>
              <a:ea typeface="+mj-ea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(3) (Proposed) Sampled-Cross entropy Loss for </a:t>
            </a:r>
            <a:r>
              <a:rPr lang="en-US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SASRec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C19C99-2A63-17BA-F5B1-2FBC09A1B8B2}"/>
              </a:ext>
            </a:extLst>
          </p:cNvPr>
          <p:cNvSpPr/>
          <p:nvPr/>
        </p:nvSpPr>
        <p:spPr>
          <a:xfrm rot="10800000">
            <a:off x="269774" y="3765412"/>
            <a:ext cx="11648635" cy="51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3DFB38-9552-3D31-8864-05B3A521E93C}"/>
              </a:ext>
            </a:extLst>
          </p:cNvPr>
          <p:cNvSpPr txBox="1"/>
          <p:nvPr/>
        </p:nvSpPr>
        <p:spPr>
          <a:xfrm>
            <a:off x="5470431" y="3222553"/>
            <a:ext cx="5438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“sampled cross-entropy loss” instead of using all items for loss computation in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SASRec's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next item prediction.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9C4476-2AFD-CBB8-78D8-9B8CCADB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5" y="2535645"/>
            <a:ext cx="4295775" cy="1610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E1F2D-9E28-6E62-137F-62F875D51E1A}"/>
              </a:ext>
            </a:extLst>
          </p:cNvPr>
          <p:cNvSpPr txBox="1"/>
          <p:nvPr/>
        </p:nvSpPr>
        <p:spPr>
          <a:xfrm>
            <a:off x="5470431" y="2220485"/>
            <a:ext cx="6626168" cy="641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+mj-ea"/>
              <a:ea typeface="+mj-ea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Loss function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선택과 모델 아키텍처 선택은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독립적이다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139EAEF-76CE-4011-D42A-5B0CBBB9769F}"/>
              </a:ext>
            </a:extLst>
          </p:cNvPr>
          <p:cNvCxnSpPr>
            <a:cxnSpLocks/>
          </p:cNvCxnSpPr>
          <p:nvPr/>
        </p:nvCxnSpPr>
        <p:spPr>
          <a:xfrm>
            <a:off x="3852153" y="3900791"/>
            <a:ext cx="101011" cy="1373173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A01F2AF-00A6-33CA-5522-4E1810B9C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469" y="5387194"/>
            <a:ext cx="747389" cy="5190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AC5273-4CBF-6BBC-1E95-625691223EF4}"/>
              </a:ext>
            </a:extLst>
          </p:cNvPr>
          <p:cNvSpPr txBox="1"/>
          <p:nvPr/>
        </p:nvSpPr>
        <p:spPr>
          <a:xfrm>
            <a:off x="4430685" y="5503246"/>
            <a:ext cx="543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set of negative items sampled for user u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9928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Experiments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Dataset</a:t>
            </a:r>
            <a:endParaRPr lang="en-US" altLang="ko-KR" sz="200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249EF2-4C9E-B9A6-389E-EAF9CE3C45A4}"/>
              </a:ext>
            </a:extLst>
          </p:cNvPr>
          <p:cNvSpPr/>
          <p:nvPr/>
        </p:nvSpPr>
        <p:spPr>
          <a:xfrm flipV="1">
            <a:off x="269776" y="1553777"/>
            <a:ext cx="11635351" cy="50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01E9F1-9023-9E45-1A8D-02DA8DCEE8BB}"/>
              </a:ext>
            </a:extLst>
          </p:cNvPr>
          <p:cNvSpPr/>
          <p:nvPr/>
        </p:nvSpPr>
        <p:spPr>
          <a:xfrm>
            <a:off x="6275294" y="3277167"/>
            <a:ext cx="5653560" cy="1299617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C945F2EA-382B-B771-19DF-AC443F251ACD}"/>
              </a:ext>
            </a:extLst>
          </p:cNvPr>
          <p:cNvSpPr/>
          <p:nvPr/>
        </p:nvSpPr>
        <p:spPr>
          <a:xfrm rot="16200000">
            <a:off x="5662933" y="3546113"/>
            <a:ext cx="528109" cy="696614"/>
          </a:xfrm>
          <a:prstGeom prst="downArrow">
            <a:avLst>
              <a:gd name="adj1" fmla="val 50000"/>
              <a:gd name="adj2" fmla="val 5019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bg1">
                  <a:lumMod val="65000"/>
                </a:schemeClr>
              </a:gs>
              <a:gs pos="83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9B0290-A537-9DE9-2D13-55912A8F177E}"/>
              </a:ext>
            </a:extLst>
          </p:cNvPr>
          <p:cNvSpPr txBox="1"/>
          <p:nvPr/>
        </p:nvSpPr>
        <p:spPr>
          <a:xfrm>
            <a:off x="6363073" y="3449371"/>
            <a:ext cx="5478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400" dirty="0">
                <a:latin typeface="+mj-ea"/>
                <a:ea typeface="+mj-ea"/>
              </a:rPr>
              <a:t>Avg. </a:t>
            </a:r>
            <a:r>
              <a:rPr lang="en-US" altLang="ko-KR" sz="1400" dirty="0" err="1">
                <a:latin typeface="+mj-ea"/>
                <a:ea typeface="+mj-ea"/>
              </a:rPr>
              <a:t>len</a:t>
            </a:r>
            <a:r>
              <a:rPr lang="en-US" altLang="ko-KR" sz="1400" dirty="0">
                <a:latin typeface="+mj-ea"/>
                <a:ea typeface="+mj-ea"/>
              </a:rPr>
              <a:t> = Total Interactions / Total users</a:t>
            </a:r>
          </a:p>
          <a:p>
            <a:pPr algn="just"/>
            <a:r>
              <a:rPr lang="en-US" altLang="ko-KR" sz="1400" dirty="0">
                <a:latin typeface="+mj-ea"/>
                <a:ea typeface="+mj-ea"/>
              </a:rPr>
              <a:t>​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4174CC-B68D-48F9-1636-5B1DA060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0" y="2256817"/>
            <a:ext cx="5219700" cy="40452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731B51-2278-EC40-C47B-F097A442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74" y="1372954"/>
            <a:ext cx="5753100" cy="26765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4ED5A1D-72AA-1DFD-CDEE-1BD495EE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929" y="2510262"/>
            <a:ext cx="5720814" cy="2390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A2FBEC-FDE4-8C01-5E27-E0EEE384F113}"/>
              </a:ext>
            </a:extLst>
          </p:cNvPr>
          <p:cNvSpPr txBox="1"/>
          <p:nvPr/>
        </p:nvSpPr>
        <p:spPr>
          <a:xfrm>
            <a:off x="812259" y="6357226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800" dirty="0">
                <a:latin typeface="+mj-ea"/>
                <a:ea typeface="+mj-ea"/>
              </a:rPr>
              <a:t>Avg. </a:t>
            </a:r>
            <a:r>
              <a:rPr lang="en-US" altLang="ko-KR" sz="1800" dirty="0" err="1">
                <a:latin typeface="+mj-ea"/>
                <a:ea typeface="+mj-ea"/>
              </a:rPr>
              <a:t>len</a:t>
            </a:r>
            <a:r>
              <a:rPr lang="en-US" altLang="ko-KR" sz="1800" dirty="0">
                <a:latin typeface="+mj-ea"/>
                <a:ea typeface="+mj-ea"/>
              </a:rPr>
              <a:t> = Total Interactions / Total users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B125CF-6FE2-787C-8DCE-505DA295C75C}"/>
              </a:ext>
            </a:extLst>
          </p:cNvPr>
          <p:cNvSpPr txBox="1"/>
          <p:nvPr/>
        </p:nvSpPr>
        <p:spPr>
          <a:xfrm>
            <a:off x="705256" y="1493557"/>
            <a:ext cx="3253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b="1" dirty="0" err="1">
                <a:latin typeface="+mj-ea"/>
                <a:ea typeface="+mj-ea"/>
              </a:rPr>
              <a:t>ItemID</a:t>
            </a:r>
            <a:r>
              <a:rPr lang="ko-KR" altLang="en-US" b="1" dirty="0">
                <a:latin typeface="+mj-ea"/>
                <a:ea typeface="+mj-ea"/>
              </a:rPr>
              <a:t>를 </a:t>
            </a:r>
            <a:r>
              <a:rPr lang="en-US" altLang="ko-KR" sz="1800" b="1" dirty="0">
                <a:latin typeface="+mj-ea"/>
                <a:ea typeface="+mj-ea"/>
              </a:rPr>
              <a:t>Timestamp</a:t>
            </a:r>
            <a:r>
              <a:rPr lang="ko-KR" altLang="en-US" b="1" dirty="0">
                <a:latin typeface="+mj-ea"/>
                <a:ea typeface="+mj-ea"/>
              </a:rPr>
              <a:t>로 정렬</a:t>
            </a:r>
            <a:r>
              <a:rPr lang="ko-KR" altLang="en-US" sz="1800" b="1" dirty="0">
                <a:latin typeface="+mj-ea"/>
                <a:ea typeface="+mj-ea"/>
              </a:rPr>
              <a:t> </a:t>
            </a:r>
            <a:endParaRPr lang="en-US" altLang="ko-KR" sz="1800" b="1" dirty="0"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2B56D9-239A-FB01-C33D-E5BF96385A2D}"/>
              </a:ext>
            </a:extLst>
          </p:cNvPr>
          <p:cNvSpPr/>
          <p:nvPr/>
        </p:nvSpPr>
        <p:spPr>
          <a:xfrm>
            <a:off x="9102074" y="1583114"/>
            <a:ext cx="1333203" cy="426466"/>
          </a:xfrm>
          <a:prstGeom prst="rect">
            <a:avLst/>
          </a:prstGeom>
          <a:noFill/>
          <a:ln w="1047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458C8B-13C7-6BDB-8C71-DDB8E576B281}"/>
              </a:ext>
            </a:extLst>
          </p:cNvPr>
          <p:cNvSpPr/>
          <p:nvPr/>
        </p:nvSpPr>
        <p:spPr>
          <a:xfrm>
            <a:off x="7193400" y="2783613"/>
            <a:ext cx="1066573" cy="426466"/>
          </a:xfrm>
          <a:prstGeom prst="rect">
            <a:avLst/>
          </a:prstGeom>
          <a:noFill/>
          <a:ln w="1047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0AC825-718A-FDA2-1550-A98865AE7C4E}"/>
              </a:ext>
            </a:extLst>
          </p:cNvPr>
          <p:cNvSpPr/>
          <p:nvPr/>
        </p:nvSpPr>
        <p:spPr>
          <a:xfrm>
            <a:off x="8593341" y="4643872"/>
            <a:ext cx="1333203" cy="426466"/>
          </a:xfrm>
          <a:prstGeom prst="rect">
            <a:avLst/>
          </a:prstGeom>
          <a:noFill/>
          <a:ln w="1047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65EF1B-638B-845F-52FA-F57598890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437" y="4251360"/>
            <a:ext cx="5720814" cy="236600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06B3717-9E85-4E40-EEC5-913115774A1D}"/>
              </a:ext>
            </a:extLst>
          </p:cNvPr>
          <p:cNvSpPr/>
          <p:nvPr/>
        </p:nvSpPr>
        <p:spPr>
          <a:xfrm>
            <a:off x="7437706" y="4363551"/>
            <a:ext cx="1066573" cy="426466"/>
          </a:xfrm>
          <a:prstGeom prst="rect">
            <a:avLst/>
          </a:prstGeom>
          <a:noFill/>
          <a:ln w="1047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00E59B-45F3-2C54-1F76-CCA8ADAA215B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1342417" y="4576784"/>
            <a:ext cx="6095289" cy="317197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6D6A47BE-76CE-D67E-5BA2-B8564B393350}"/>
              </a:ext>
            </a:extLst>
          </p:cNvPr>
          <p:cNvSpPr/>
          <p:nvPr/>
        </p:nvSpPr>
        <p:spPr>
          <a:xfrm>
            <a:off x="6999279" y="3956300"/>
            <a:ext cx="4304145" cy="2637172"/>
          </a:xfrm>
          <a:prstGeom prst="ellipse">
            <a:avLst/>
          </a:prstGeom>
          <a:solidFill>
            <a:schemeClr val="tx1">
              <a:lumMod val="65000"/>
              <a:lumOff val="35000"/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사용자가 아이템을 선택할 순서가 아니라</a:t>
            </a:r>
            <a:r>
              <a:rPr lang="en-US" altLang="ko-KR" dirty="0"/>
              <a:t>,</a:t>
            </a:r>
            <a:r>
              <a:rPr lang="ko-KR" altLang="en-US" dirty="0"/>
              <a:t> 아이템이 출시된 순서를 학습하게 됨. 이는 사용자의 실제 행동 패턴을 완전히 반영하지 못할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055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Experiments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Metric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D308C-43C0-17F0-B950-F93398AB3DA5}"/>
              </a:ext>
            </a:extLst>
          </p:cNvPr>
          <p:cNvSpPr txBox="1"/>
          <p:nvPr/>
        </p:nvSpPr>
        <p:spPr>
          <a:xfrm>
            <a:off x="6180908" y="2083565"/>
            <a:ext cx="54384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each user's interaction sequence as last item is </a:t>
            </a:r>
            <a:r>
              <a:rPr lang="en-US" altLang="ko-KR" sz="16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test data</a:t>
            </a:r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, the second-to-last item as </a:t>
            </a:r>
            <a:r>
              <a:rPr lang="en-US" altLang="ko-KR" sz="16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validation data</a:t>
            </a:r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, and the remaining data for </a:t>
            </a:r>
            <a:r>
              <a:rPr lang="en-US" altLang="ko-KR" sz="16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training</a:t>
            </a:r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600" dirty="0"/>
          </a:p>
          <a:p>
            <a:pPr algn="just"/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5CDDD1-2AD2-EFC2-EBBA-9DF564CCEB86}"/>
              </a:ext>
            </a:extLst>
          </p:cNvPr>
          <p:cNvSpPr txBox="1"/>
          <p:nvPr/>
        </p:nvSpPr>
        <p:spPr>
          <a:xfrm>
            <a:off x="269774" y="3972276"/>
            <a:ext cx="6626168" cy="641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+mj-ea"/>
              <a:ea typeface="+mj-ea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arenBoth"/>
            </a:pPr>
            <a:r>
              <a:rPr lang="en-US" altLang="ko-KR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NDCG@k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k = 10, 100 [0-1]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C19C99-2A63-17BA-F5B1-2FBC09A1B8B2}"/>
              </a:ext>
            </a:extLst>
          </p:cNvPr>
          <p:cNvSpPr/>
          <p:nvPr/>
        </p:nvSpPr>
        <p:spPr>
          <a:xfrm rot="10800000">
            <a:off x="342898" y="3788476"/>
            <a:ext cx="11648635" cy="51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20A244-2685-DA7C-2F52-B230C2C991EA}"/>
              </a:ext>
            </a:extLst>
          </p:cNvPr>
          <p:cNvSpPr txBox="1"/>
          <p:nvPr/>
        </p:nvSpPr>
        <p:spPr>
          <a:xfrm>
            <a:off x="269774" y="5211220"/>
            <a:ext cx="6626168" cy="641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+mj-ea"/>
              <a:ea typeface="+mj-ea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(2) Hit </a:t>
            </a:r>
            <a:r>
              <a:rPr lang="en-US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Rate@k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k = 10, 100 [0-1]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E2C854-65F4-9CEB-16FF-A9437F038908}"/>
              </a:ext>
            </a:extLst>
          </p:cNvPr>
          <p:cNvSpPr/>
          <p:nvPr/>
        </p:nvSpPr>
        <p:spPr>
          <a:xfrm rot="10800000">
            <a:off x="467650" y="5001709"/>
            <a:ext cx="11648635" cy="51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1E93D5F-B414-E0D9-255C-B016ADD74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80" y="2040396"/>
            <a:ext cx="5741319" cy="675090"/>
          </a:xfrm>
          <a:prstGeom prst="rect">
            <a:avLst/>
          </a:prstGeom>
        </p:spPr>
      </p:pic>
      <p:sp>
        <p:nvSpPr>
          <p:cNvPr id="31" name="왼쪽 중괄호 30">
            <a:extLst>
              <a:ext uri="{FF2B5EF4-FFF2-40B4-BE49-F238E27FC236}">
                <a16:creationId xmlns:a16="http://schemas.microsoft.com/office/drawing/2014/main" id="{4BD1F4A1-C585-1AFD-A502-BA043471A19F}"/>
              </a:ext>
            </a:extLst>
          </p:cNvPr>
          <p:cNvSpPr/>
          <p:nvPr/>
        </p:nvSpPr>
        <p:spPr>
          <a:xfrm rot="16200000">
            <a:off x="2863587" y="1391408"/>
            <a:ext cx="269904" cy="2648158"/>
          </a:xfrm>
          <a:prstGeom prst="leftBrac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왼쪽 중괄호 31">
            <a:extLst>
              <a:ext uri="{FF2B5EF4-FFF2-40B4-BE49-F238E27FC236}">
                <a16:creationId xmlns:a16="http://schemas.microsoft.com/office/drawing/2014/main" id="{A3971600-E83C-6E9C-E67A-562468D25C14}"/>
              </a:ext>
            </a:extLst>
          </p:cNvPr>
          <p:cNvSpPr/>
          <p:nvPr/>
        </p:nvSpPr>
        <p:spPr>
          <a:xfrm rot="5400000">
            <a:off x="4483165" y="1805683"/>
            <a:ext cx="207780" cy="575872"/>
          </a:xfrm>
          <a:prstGeom prst="leftBrac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중괄호 33">
            <a:extLst>
              <a:ext uri="{FF2B5EF4-FFF2-40B4-BE49-F238E27FC236}">
                <a16:creationId xmlns:a16="http://schemas.microsoft.com/office/drawing/2014/main" id="{0F7E9907-4EB7-DA67-CD42-FECAE3977CA5}"/>
              </a:ext>
            </a:extLst>
          </p:cNvPr>
          <p:cNvSpPr/>
          <p:nvPr/>
        </p:nvSpPr>
        <p:spPr>
          <a:xfrm rot="16200000">
            <a:off x="5293788" y="2334238"/>
            <a:ext cx="207780" cy="575872"/>
          </a:xfrm>
          <a:prstGeom prst="leftBrac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6F2B4D-431B-5981-949C-C3F859E9B8AA}"/>
              </a:ext>
            </a:extLst>
          </p:cNvPr>
          <p:cNvSpPr txBox="1"/>
          <p:nvPr/>
        </p:nvSpPr>
        <p:spPr>
          <a:xfrm>
            <a:off x="2020503" y="2855514"/>
            <a:ext cx="1956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Training data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1C095F-C7ED-54E7-F4F8-9131047A845C}"/>
              </a:ext>
            </a:extLst>
          </p:cNvPr>
          <p:cNvSpPr txBox="1"/>
          <p:nvPr/>
        </p:nvSpPr>
        <p:spPr>
          <a:xfrm>
            <a:off x="3823384" y="1482196"/>
            <a:ext cx="1956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Validation data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03CE3B-FD06-CA87-F68C-6146A6E90ADA}"/>
              </a:ext>
            </a:extLst>
          </p:cNvPr>
          <p:cNvSpPr txBox="1"/>
          <p:nvPr/>
        </p:nvSpPr>
        <p:spPr>
          <a:xfrm>
            <a:off x="4801419" y="2729123"/>
            <a:ext cx="1956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Test data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4528E9-D65B-5351-F1EB-97D49AFD3C09}"/>
              </a:ext>
            </a:extLst>
          </p:cNvPr>
          <p:cNvSpPr txBox="1"/>
          <p:nvPr/>
        </p:nvSpPr>
        <p:spPr>
          <a:xfrm>
            <a:off x="4874991" y="4161647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사용자의 실제 선호도와 모델이 예측한 아이템의 순위가 얼마나 잘 일치하는지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5E8B21-D5A8-5D1D-E127-C70E8E33BA3A}"/>
              </a:ext>
            </a:extLst>
          </p:cNvPr>
          <p:cNvSpPr txBox="1"/>
          <p:nvPr/>
        </p:nvSpPr>
        <p:spPr>
          <a:xfrm>
            <a:off x="4801419" y="5470806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사용자의 선호하는 아이템을 상위 </a:t>
            </a:r>
            <a:r>
              <a:rPr lang="ko-KR" altLang="en-US" dirty="0" err="1"/>
              <a:t>N개의</a:t>
            </a:r>
            <a:r>
              <a:rPr lang="ko-KR" altLang="en-US" dirty="0"/>
              <a:t> 추천 목록 안에 포함시키는 빈도</a:t>
            </a:r>
          </a:p>
        </p:txBody>
      </p:sp>
    </p:spTree>
    <p:extLst>
      <p:ext uri="{BB962C8B-B14F-4D97-AF65-F5344CB8AC3E}">
        <p14:creationId xmlns:p14="http://schemas.microsoft.com/office/powerpoint/2010/main" val="1654750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Experiments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Experiment setting</a:t>
            </a:r>
            <a:endParaRPr lang="en-US" altLang="ko-KR" sz="200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53AAE4-6DCB-38CE-0CAB-42EE0B350702}"/>
              </a:ext>
            </a:extLst>
          </p:cNvPr>
          <p:cNvSpPr/>
          <p:nvPr/>
        </p:nvSpPr>
        <p:spPr>
          <a:xfrm>
            <a:off x="269774" y="1984012"/>
            <a:ext cx="11635353" cy="4742546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86A95D6-D791-2B74-258A-F6F8CBFC4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3098"/>
              </p:ext>
            </p:extLst>
          </p:nvPr>
        </p:nvGraphicFramePr>
        <p:xfrm>
          <a:off x="2642839" y="2111674"/>
          <a:ext cx="7055158" cy="459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816">
                  <a:extLst>
                    <a:ext uri="{9D8B030D-6E8A-4147-A177-3AD203B41FA5}">
                      <a16:colId xmlns:a16="http://schemas.microsoft.com/office/drawing/2014/main" val="622433842"/>
                    </a:ext>
                  </a:extLst>
                </a:gridCol>
                <a:gridCol w="2138315">
                  <a:extLst>
                    <a:ext uri="{9D8B030D-6E8A-4147-A177-3AD203B41FA5}">
                      <a16:colId xmlns:a16="http://schemas.microsoft.com/office/drawing/2014/main" val="1566647203"/>
                    </a:ext>
                  </a:extLst>
                </a:gridCol>
                <a:gridCol w="3489027">
                  <a:extLst>
                    <a:ext uri="{9D8B030D-6E8A-4147-A177-3AD203B41FA5}">
                      <a16:colId xmlns:a16="http://schemas.microsoft.com/office/drawing/2014/main" val="1390759250"/>
                    </a:ext>
                  </a:extLst>
                </a:gridCol>
              </a:tblGrid>
              <a:tr h="5063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Config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SASRec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BERT4Rec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691013"/>
                  </a:ext>
                </a:extLst>
              </a:tr>
              <a:tr h="5063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Lr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1e-3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1e-3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30542"/>
                  </a:ext>
                </a:extLst>
              </a:tr>
              <a:tr h="889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Self-attention block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198593"/>
                  </a:ext>
                </a:extLst>
              </a:tr>
              <a:tr h="6226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Attention head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145243"/>
                  </a:ext>
                </a:extLst>
              </a:tr>
              <a:tr h="5063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Mask Prob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0.2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670055"/>
                  </a:ext>
                </a:extLst>
              </a:tr>
              <a:tr h="5063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Batch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100368"/>
                  </a:ext>
                </a:extLst>
              </a:tr>
              <a:tr h="5063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Epoch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200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87316"/>
                  </a:ext>
                </a:extLst>
              </a:tr>
              <a:tr h="5063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patience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065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787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Experiments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Performance</a:t>
            </a:r>
            <a:endParaRPr lang="en-US" altLang="ko-KR" sz="2000" i="0" dirty="0"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2605F-62DF-9763-0C55-765330AF0105}"/>
              </a:ext>
            </a:extLst>
          </p:cNvPr>
          <p:cNvSpPr txBox="1"/>
          <p:nvPr/>
        </p:nvSpPr>
        <p:spPr>
          <a:xfrm>
            <a:off x="231676" y="1423194"/>
            <a:ext cx="44862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b="1" dirty="0">
                <a:latin typeface="+mn-ea"/>
              </a:rPr>
              <a:t>[‘</a:t>
            </a:r>
            <a:r>
              <a:rPr lang="en-US" altLang="ko-KR" sz="1500" b="1" dirty="0" err="1">
                <a:latin typeface="+mn-ea"/>
              </a:rPr>
              <a:t>SASRec</a:t>
            </a:r>
            <a:r>
              <a:rPr lang="en-US" altLang="ko-KR" sz="1500" b="1" dirty="0">
                <a:latin typeface="+mn-ea"/>
              </a:rPr>
              <a:t>’ + -&gt; </a:t>
            </a:r>
            <a:r>
              <a:rPr lang="en-US" altLang="ko-KR" sz="1500" b="1" dirty="0" err="1">
                <a:latin typeface="+mn-ea"/>
              </a:rPr>
              <a:t>SASRec</a:t>
            </a:r>
            <a:r>
              <a:rPr lang="en-US" altLang="ko-KR" sz="1500" b="1" dirty="0">
                <a:latin typeface="+mn-ea"/>
              </a:rPr>
              <a:t> with cross entropy loss]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B6285B-78EB-F5D9-2581-C8A40380C2B3}"/>
              </a:ext>
            </a:extLst>
          </p:cNvPr>
          <p:cNvSpPr/>
          <p:nvPr/>
        </p:nvSpPr>
        <p:spPr>
          <a:xfrm rot="5400000">
            <a:off x="3794695" y="4249248"/>
            <a:ext cx="4859409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DEF639-86A5-5FDE-86F5-E9B3E613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23" y="1842403"/>
            <a:ext cx="10507660" cy="50155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0DE062-A65E-3271-AC16-504E574F8D38}"/>
              </a:ext>
            </a:extLst>
          </p:cNvPr>
          <p:cNvSpPr txBox="1"/>
          <p:nvPr/>
        </p:nvSpPr>
        <p:spPr>
          <a:xfrm>
            <a:off x="5219714" y="1320151"/>
            <a:ext cx="67025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b="1" dirty="0">
                <a:latin typeface="+mn-ea"/>
              </a:rPr>
              <a:t>[‘</a:t>
            </a:r>
            <a:r>
              <a:rPr lang="en-US" altLang="ko-KR" sz="1500" b="1" dirty="0" err="1">
                <a:latin typeface="+mn-ea"/>
              </a:rPr>
              <a:t>SASRec</a:t>
            </a:r>
            <a:r>
              <a:rPr lang="en-US" altLang="ko-KR" sz="1500" b="1" dirty="0">
                <a:latin typeface="+mn-ea"/>
              </a:rPr>
              <a:t> + 3000’-&gt; </a:t>
            </a:r>
            <a:r>
              <a:rPr lang="en-US" altLang="ko-KR" sz="1500" b="1" dirty="0" err="1">
                <a:latin typeface="+mn-ea"/>
              </a:rPr>
              <a:t>SASRec</a:t>
            </a:r>
            <a:r>
              <a:rPr lang="en-US" altLang="ko-KR" sz="1500" b="1" dirty="0">
                <a:latin typeface="+mn-ea"/>
              </a:rPr>
              <a:t> with negative sample(3000 sample) and cross entropy loss]</a:t>
            </a:r>
          </a:p>
        </p:txBody>
      </p:sp>
    </p:spTree>
    <p:extLst>
      <p:ext uri="{BB962C8B-B14F-4D97-AF65-F5344CB8AC3E}">
        <p14:creationId xmlns:p14="http://schemas.microsoft.com/office/powerpoint/2010/main" val="2579725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Experiments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Convergence speed</a:t>
            </a:r>
            <a:endParaRPr lang="en-US" altLang="ko-KR" sz="2000" i="0" dirty="0">
              <a:effectLst/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B6285B-78EB-F5D9-2581-C8A40380C2B3}"/>
              </a:ext>
            </a:extLst>
          </p:cNvPr>
          <p:cNvSpPr/>
          <p:nvPr/>
        </p:nvSpPr>
        <p:spPr>
          <a:xfrm rot="5400000">
            <a:off x="3794695" y="4249248"/>
            <a:ext cx="4859409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A7161A-710C-630F-3D6C-445427C97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72" y="2811294"/>
            <a:ext cx="10467975" cy="36153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980C47-EA14-57C0-DBAA-C78A50C3DCB1}"/>
              </a:ext>
            </a:extLst>
          </p:cNvPr>
          <p:cNvSpPr txBox="1"/>
          <p:nvPr/>
        </p:nvSpPr>
        <p:spPr>
          <a:xfrm>
            <a:off x="1142999" y="1661392"/>
            <a:ext cx="9333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BERT4Rec </a:t>
            </a:r>
            <a:r>
              <a:rPr lang="ko-KR" altLang="en-US" dirty="0" err="1"/>
              <a:t>needs</a:t>
            </a:r>
            <a:r>
              <a:rPr lang="ko-KR" altLang="en-US" dirty="0"/>
              <a:t> </a:t>
            </a:r>
            <a:r>
              <a:rPr lang="ko-KR" altLang="en-US" dirty="0" err="1"/>
              <a:t>much</a:t>
            </a:r>
            <a:r>
              <a:rPr lang="ko-KR" altLang="en-US" dirty="0"/>
              <a:t> </a:t>
            </a:r>
            <a:r>
              <a:rPr lang="ko-KR" altLang="en-US" dirty="0" err="1"/>
              <a:t>more</a:t>
            </a:r>
            <a:r>
              <a:rPr lang="ko-KR" altLang="en-US" dirty="0"/>
              <a:t> </a:t>
            </a:r>
            <a:r>
              <a:rPr lang="ko-KR" altLang="en-US" dirty="0" err="1"/>
              <a:t>training</a:t>
            </a:r>
            <a:r>
              <a:rPr lang="ko-KR" altLang="en-US" dirty="0"/>
              <a:t> </a:t>
            </a:r>
            <a:r>
              <a:rPr lang="ko-KR" altLang="en-US" dirty="0" err="1"/>
              <a:t>time</a:t>
            </a:r>
            <a:r>
              <a:rPr lang="ko-KR" altLang="en-US" dirty="0"/>
              <a:t> and </a:t>
            </a:r>
            <a:r>
              <a:rPr lang="ko-KR" altLang="en-US" dirty="0" err="1"/>
              <a:t>epochs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achieve</a:t>
            </a:r>
            <a:r>
              <a:rPr lang="ko-KR" altLang="en-US" dirty="0"/>
              <a:t> </a:t>
            </a:r>
            <a:r>
              <a:rPr lang="ko-KR" altLang="en-US" dirty="0" err="1"/>
              <a:t>satisfactory</a:t>
            </a:r>
            <a:r>
              <a:rPr lang="ko-KR" altLang="en-US" dirty="0"/>
              <a:t> </a:t>
            </a:r>
            <a:r>
              <a:rPr lang="ko-KR" altLang="en-US" dirty="0" err="1"/>
              <a:t>performance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DBF857-7F3E-F214-C3F3-6124BCA9A821}"/>
              </a:ext>
            </a:extLst>
          </p:cNvPr>
          <p:cNvSpPr txBox="1"/>
          <p:nvPr/>
        </p:nvSpPr>
        <p:spPr>
          <a:xfrm>
            <a:off x="1142999" y="2155554"/>
            <a:ext cx="9333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Because, BERT4Rec is</a:t>
            </a:r>
            <a:r>
              <a:rPr lang="ko-KR" altLang="en-US" dirty="0"/>
              <a:t> </a:t>
            </a:r>
            <a:r>
              <a:rPr lang="en-US" altLang="ko-KR" dirty="0"/>
              <a:t>Bidirectional Context Modeling using cloze task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542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Experiments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Training with negative sampling</a:t>
            </a:r>
            <a:endParaRPr lang="en-US" altLang="ko-KR" sz="2000" i="0" dirty="0">
              <a:effectLst/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B6285B-78EB-F5D9-2581-C8A40380C2B3}"/>
              </a:ext>
            </a:extLst>
          </p:cNvPr>
          <p:cNvSpPr/>
          <p:nvPr/>
        </p:nvSpPr>
        <p:spPr>
          <a:xfrm rot="5400000">
            <a:off x="3794695" y="4249248"/>
            <a:ext cx="4859409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980C47-EA14-57C0-DBAA-C78A50C3DCB1}"/>
              </a:ext>
            </a:extLst>
          </p:cNvPr>
          <p:cNvSpPr txBox="1"/>
          <p:nvPr/>
        </p:nvSpPr>
        <p:spPr>
          <a:xfrm>
            <a:off x="1087242" y="1437748"/>
            <a:ext cx="9333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Negative sample = 1000 </a:t>
            </a:r>
            <a:r>
              <a:rPr lang="ko-KR" altLang="en-US" dirty="0" err="1"/>
              <a:t>일때</a:t>
            </a:r>
            <a:r>
              <a:rPr lang="ko-KR" altLang="en-US" dirty="0"/>
              <a:t> 가장 적절함</a:t>
            </a:r>
            <a:r>
              <a:rPr lang="en-US" altLang="ko-KR" dirty="0"/>
              <a:t>, </a:t>
            </a:r>
            <a:r>
              <a:rPr lang="ko-KR" altLang="en-US" dirty="0"/>
              <a:t>하지만 데이터셋 별로 적절한 </a:t>
            </a:r>
            <a:r>
              <a:rPr lang="en-US" altLang="ko-KR" dirty="0"/>
              <a:t>N</a:t>
            </a:r>
            <a:r>
              <a:rPr lang="ko-KR" altLang="en-US" dirty="0"/>
              <a:t>은 상이함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BE60B9-76CC-D394-D134-385A956F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33" y="3429000"/>
            <a:ext cx="10420350" cy="30725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8ACFBA-4E86-8AA6-F2BA-00569220E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33" y="1807080"/>
            <a:ext cx="5189544" cy="162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46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Conclusion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Conclusion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AB6549-E3A8-6BDB-2CDA-BF60204822FA}"/>
              </a:ext>
            </a:extLst>
          </p:cNvPr>
          <p:cNvSpPr/>
          <p:nvPr/>
        </p:nvSpPr>
        <p:spPr>
          <a:xfrm>
            <a:off x="0" y="1455279"/>
            <a:ext cx="12220298" cy="1968990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5E8DB4-33C2-44AF-F486-795BEAB30FF7}"/>
              </a:ext>
            </a:extLst>
          </p:cNvPr>
          <p:cNvSpPr/>
          <p:nvPr/>
        </p:nvSpPr>
        <p:spPr>
          <a:xfrm>
            <a:off x="-28298" y="4173700"/>
            <a:ext cx="12220298" cy="2338611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54B9AA-5F82-DB81-FF64-1AA5188FDE84}"/>
              </a:ext>
            </a:extLst>
          </p:cNvPr>
          <p:cNvSpPr txBox="1"/>
          <p:nvPr/>
        </p:nvSpPr>
        <p:spPr>
          <a:xfrm>
            <a:off x="279025" y="1547658"/>
            <a:ext cx="11662248" cy="1798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spcAft>
                <a:spcPts val="800"/>
              </a:spcAft>
            </a:pP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SASRec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with sampled negative examples in cross-entropy loss can outperform the BERT4Rec model</a:t>
            </a:r>
            <a:endParaRPr lang="en-US" altLang="ko-KR" sz="5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endParaRPr lang="en-US" altLang="ko-KR" sz="10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indent="-3429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SASRec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fits the fundamental goal in the sequential Recs, </a:t>
            </a:r>
          </a:p>
          <a:p>
            <a:pPr marL="342900" indent="-3429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 all item information with cross-entropy </a:t>
            </a:r>
          </a:p>
          <a:p>
            <a:pPr marL="342900" indent="-3429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Generalize the model through negative sampling (consider of items that users dislike)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C7854-C20C-B842-EF72-0861577428AA}"/>
              </a:ext>
            </a:extLst>
          </p:cNvPr>
          <p:cNvSpPr txBox="1"/>
          <p:nvPr/>
        </p:nvSpPr>
        <p:spPr>
          <a:xfrm>
            <a:off x="539902" y="3619805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Limitation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D03B44-B3E2-FA91-B4DE-17FE0D7A69AF}"/>
              </a:ext>
            </a:extLst>
          </p:cNvPr>
          <p:cNvSpPr/>
          <p:nvPr/>
        </p:nvSpPr>
        <p:spPr>
          <a:xfrm flipH="1">
            <a:off x="289289" y="3669297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163D93-F8DA-C1A9-21C5-654B8B58F219}"/>
              </a:ext>
            </a:extLst>
          </p:cNvPr>
          <p:cNvSpPr txBox="1"/>
          <p:nvPr/>
        </p:nvSpPr>
        <p:spPr>
          <a:xfrm>
            <a:off x="325850" y="4215451"/>
            <a:ext cx="11662248" cy="74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latinLnBrk="1">
              <a:spcAft>
                <a:spcPts val="800"/>
              </a:spcAft>
              <a:buAutoNum type="arabicPeriod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Overfitting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 algn="just" latinLnBrk="1">
              <a:spcAft>
                <a:spcPts val="800"/>
              </a:spcAft>
              <a:buAutoNum type="arabicPeriod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Lack of a Clear Standard for Appropriate Number of Negative Samples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DE65D5-DFBA-E9C6-6C9F-948B72237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12" y="4019915"/>
            <a:ext cx="11118836" cy="24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9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INTRODUCTION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Key problem: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E8D37B-9449-428F-3A78-A01B858C1ED8}"/>
              </a:ext>
            </a:extLst>
          </p:cNvPr>
          <p:cNvSpPr/>
          <p:nvPr/>
        </p:nvSpPr>
        <p:spPr>
          <a:xfrm>
            <a:off x="0" y="1321118"/>
            <a:ext cx="12192000" cy="4694214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9AD11-A8C8-6ACE-747E-5CC001D9072A}"/>
              </a:ext>
            </a:extLst>
          </p:cNvPr>
          <p:cNvSpPr txBox="1"/>
          <p:nvPr/>
        </p:nvSpPr>
        <p:spPr>
          <a:xfrm>
            <a:off x="1307393" y="2011185"/>
            <a:ext cx="303786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900" b="0" dirty="0">
                <a:effectLst/>
                <a:latin typeface="+mj-ea"/>
                <a:ea typeface="+mj-ea"/>
              </a:rPr>
              <a:t>Loss function perspective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751912-0C21-C030-E994-794717D28496}"/>
              </a:ext>
            </a:extLst>
          </p:cNvPr>
          <p:cNvSpPr txBox="1"/>
          <p:nvPr/>
        </p:nvSpPr>
        <p:spPr>
          <a:xfrm>
            <a:off x="7369347" y="1922172"/>
            <a:ext cx="364039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900" dirty="0">
                <a:latin typeface="+mj-ea"/>
                <a:ea typeface="+mj-ea"/>
              </a:rPr>
              <a:t>Data Sampling </a:t>
            </a:r>
            <a:r>
              <a:rPr lang="en-US" altLang="ko-KR" sz="1900" b="0" dirty="0">
                <a:effectLst/>
                <a:latin typeface="+mj-ea"/>
                <a:ea typeface="+mj-ea"/>
              </a:rPr>
              <a:t>perspective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EBB4114-648F-81A0-B542-AA3CE3829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89" y="2589221"/>
            <a:ext cx="4181475" cy="33813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0343DB-C4B1-16DD-EEA8-06339E43A617}"/>
              </a:ext>
            </a:extLst>
          </p:cNvPr>
          <p:cNvSpPr txBox="1"/>
          <p:nvPr/>
        </p:nvSpPr>
        <p:spPr>
          <a:xfrm>
            <a:off x="4801420" y="1429479"/>
            <a:ext cx="303786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900" b="0" dirty="0">
                <a:effectLst/>
                <a:latin typeface="+mj-ea"/>
                <a:ea typeface="+mj-ea"/>
              </a:rPr>
              <a:t>Model Training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F7B5DDC-E08C-6F12-BC27-4CFF31448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036" y="2589220"/>
            <a:ext cx="4429900" cy="33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34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Conclusion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Other Possible Applications from the Proposed Method: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2FDF6D-5CE7-61B1-00A7-D6086D463FF5}"/>
              </a:ext>
            </a:extLst>
          </p:cNvPr>
          <p:cNvSpPr txBox="1"/>
          <p:nvPr/>
        </p:nvSpPr>
        <p:spPr>
          <a:xfrm>
            <a:off x="269775" y="1491149"/>
            <a:ext cx="5911133" cy="369332"/>
          </a:xfrm>
          <a:prstGeom prst="rect">
            <a:avLst/>
          </a:prstGeom>
          <a:solidFill>
            <a:srgbClr val="7F7F7F"/>
          </a:solidFill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Natural Language Processing </a:t>
            </a:r>
            <a:endParaRPr lang="en-US" altLang="ko-KR" sz="1600" b="0" i="0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F66D2A-36E8-1EF2-4DA9-A05F4E2E7F85}"/>
              </a:ext>
            </a:extLst>
          </p:cNvPr>
          <p:cNvSpPr/>
          <p:nvPr/>
        </p:nvSpPr>
        <p:spPr>
          <a:xfrm>
            <a:off x="269776" y="1898045"/>
            <a:ext cx="11635353" cy="1546390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DDAAD-35E6-0736-3715-7D7A61B66EC9}"/>
              </a:ext>
            </a:extLst>
          </p:cNvPr>
          <p:cNvSpPr txBox="1"/>
          <p:nvPr/>
        </p:nvSpPr>
        <p:spPr>
          <a:xfrm>
            <a:off x="269774" y="3674311"/>
            <a:ext cx="5911133" cy="369332"/>
          </a:xfrm>
          <a:prstGeom prst="rect">
            <a:avLst/>
          </a:prstGeom>
          <a:solidFill>
            <a:srgbClr val="7F7F7F"/>
          </a:solidFill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Object Detection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2D0D55-FD1B-2EC8-D648-F65BE6BC5927}"/>
              </a:ext>
            </a:extLst>
          </p:cNvPr>
          <p:cNvSpPr/>
          <p:nvPr/>
        </p:nvSpPr>
        <p:spPr>
          <a:xfrm>
            <a:off x="269775" y="4273519"/>
            <a:ext cx="11635353" cy="1656435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+mn-ea"/>
              </a:rPr>
              <a:t>-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모든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+mn-ea"/>
              </a:rPr>
              <a:t>background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에 대</a:t>
            </a:r>
            <a:r>
              <a:rPr lang="ko-KR" altLang="en-US" dirty="0">
                <a:solidFill>
                  <a:srgbClr val="374151"/>
                </a:solidFill>
                <a:latin typeface="+mn-ea"/>
              </a:rPr>
              <a:t>한 </a:t>
            </a:r>
            <a:r>
              <a:rPr lang="en-US" altLang="ko-KR" dirty="0">
                <a:solidFill>
                  <a:srgbClr val="374151"/>
                </a:solidFill>
                <a:latin typeface="+mn-ea"/>
              </a:rPr>
              <a:t>Loss </a:t>
            </a:r>
            <a:r>
              <a:rPr lang="ko-KR" altLang="en-US" dirty="0">
                <a:solidFill>
                  <a:srgbClr val="374151"/>
                </a:solidFill>
                <a:latin typeface="+mn-ea"/>
              </a:rPr>
              <a:t>계산은 비효율적</a:t>
            </a:r>
            <a:endParaRPr lang="en-US" altLang="ko-KR" dirty="0">
              <a:solidFill>
                <a:srgbClr val="374151"/>
              </a:solidFill>
              <a:latin typeface="+mn-ea"/>
            </a:endParaRPr>
          </a:p>
          <a:p>
            <a:endParaRPr lang="en-US" altLang="ko-KR" dirty="0">
              <a:solidFill>
                <a:srgbClr val="374151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374151"/>
                </a:solidFill>
                <a:latin typeface="+mn-ea"/>
              </a:rPr>
              <a:t>- background </a:t>
            </a:r>
            <a:r>
              <a:rPr lang="ko-KR" altLang="en-US" dirty="0">
                <a:solidFill>
                  <a:srgbClr val="374151"/>
                </a:solidFill>
                <a:latin typeface="+mn-ea"/>
              </a:rPr>
              <a:t>중 임의로 </a:t>
            </a:r>
            <a:r>
              <a:rPr lang="en-US" altLang="ko-KR" dirty="0">
                <a:solidFill>
                  <a:srgbClr val="374151"/>
                </a:solidFill>
                <a:latin typeface="+mn-ea"/>
              </a:rPr>
              <a:t>sampling </a:t>
            </a:r>
            <a:r>
              <a:rPr lang="ko-KR" altLang="en-US" dirty="0">
                <a:solidFill>
                  <a:srgbClr val="374151"/>
                </a:solidFill>
                <a:latin typeface="+mn-ea"/>
              </a:rPr>
              <a:t>된 부분을 학습시켜 계산비용 감소</a:t>
            </a:r>
            <a:endParaRPr lang="en-US" altLang="ko-KR" dirty="0">
              <a:solidFill>
                <a:srgbClr val="37415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3ACEDF-8951-ECC8-7911-FC28E27F8E4C}"/>
              </a:ext>
            </a:extLst>
          </p:cNvPr>
          <p:cNvSpPr txBox="1"/>
          <p:nvPr/>
        </p:nvSpPr>
        <p:spPr>
          <a:xfrm>
            <a:off x="342898" y="1972046"/>
            <a:ext cx="86567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+mn-ea"/>
              </a:rPr>
              <a:t>Sample sentence : 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강아지는 귀엽다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+mn-ea"/>
              </a:rPr>
              <a:t>“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+mn-ea"/>
            </a:endParaRPr>
          </a:p>
          <a:p>
            <a:r>
              <a:rPr lang="en-US" altLang="ko-KR" dirty="0">
                <a:solidFill>
                  <a:srgbClr val="374151"/>
                </a:solidFill>
                <a:latin typeface="+mn-ea"/>
              </a:rPr>
              <a:t>Negative sample : [‘</a:t>
            </a:r>
            <a:r>
              <a:rPr lang="ko-KR" altLang="en-US" dirty="0">
                <a:solidFill>
                  <a:srgbClr val="374151"/>
                </a:solidFill>
                <a:latin typeface="+mn-ea"/>
              </a:rPr>
              <a:t>책상</a:t>
            </a:r>
            <a:r>
              <a:rPr lang="en-US" altLang="ko-KR" dirty="0">
                <a:solidFill>
                  <a:srgbClr val="374151"/>
                </a:solidFill>
                <a:latin typeface="+mn-ea"/>
              </a:rPr>
              <a:t>’, ‘</a:t>
            </a:r>
            <a:r>
              <a:rPr lang="ko-KR" altLang="en-US" dirty="0">
                <a:solidFill>
                  <a:srgbClr val="374151"/>
                </a:solidFill>
                <a:latin typeface="+mn-ea"/>
              </a:rPr>
              <a:t>비행기</a:t>
            </a:r>
            <a:r>
              <a:rPr lang="en-US" altLang="ko-KR" dirty="0">
                <a:solidFill>
                  <a:srgbClr val="374151"/>
                </a:solidFill>
                <a:latin typeface="+mn-ea"/>
              </a:rPr>
              <a:t>‘, ‘</a:t>
            </a:r>
            <a:r>
              <a:rPr lang="ko-KR" altLang="en-US" dirty="0">
                <a:solidFill>
                  <a:srgbClr val="374151"/>
                </a:solidFill>
                <a:latin typeface="+mn-ea"/>
              </a:rPr>
              <a:t>학교</a:t>
            </a:r>
            <a:r>
              <a:rPr lang="en-US" altLang="ko-KR" dirty="0">
                <a:solidFill>
                  <a:srgbClr val="374151"/>
                </a:solidFill>
                <a:latin typeface="+mn-ea"/>
              </a:rPr>
              <a:t>’, ‘</a:t>
            </a:r>
            <a:r>
              <a:rPr lang="ko-KR" altLang="en-US" dirty="0">
                <a:solidFill>
                  <a:srgbClr val="374151"/>
                </a:solidFill>
                <a:latin typeface="+mn-ea"/>
              </a:rPr>
              <a:t>사과</a:t>
            </a:r>
            <a:r>
              <a:rPr lang="en-US" altLang="ko-KR" dirty="0">
                <a:solidFill>
                  <a:srgbClr val="374151"/>
                </a:solidFill>
                <a:latin typeface="+mn-ea"/>
              </a:rPr>
              <a:t>’] -&gt; ‘</a:t>
            </a:r>
            <a:r>
              <a:rPr lang="ko-KR" altLang="en-US" dirty="0">
                <a:solidFill>
                  <a:srgbClr val="374151"/>
                </a:solidFill>
                <a:latin typeface="+mn-ea"/>
              </a:rPr>
              <a:t>강아지</a:t>
            </a:r>
            <a:r>
              <a:rPr lang="en-US" altLang="ko-KR" dirty="0">
                <a:solidFill>
                  <a:srgbClr val="374151"/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rgbClr val="374151"/>
                </a:solidFill>
                <a:latin typeface="+mn-ea"/>
              </a:rPr>
              <a:t>와 함께 나타나지 않도록 학습</a:t>
            </a:r>
            <a:endParaRPr lang="ko-KR" altLang="en-US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07B965-102F-1D14-ABF8-01DEF37E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180" y="3568585"/>
            <a:ext cx="3274044" cy="328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39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Conclusion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Future works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F66D2A-36E8-1EF2-4DA9-A05F4E2E7F85}"/>
              </a:ext>
            </a:extLst>
          </p:cNvPr>
          <p:cNvSpPr/>
          <p:nvPr/>
        </p:nvSpPr>
        <p:spPr>
          <a:xfrm>
            <a:off x="269776" y="1898045"/>
            <a:ext cx="11635353" cy="1071332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DDAAD-35E6-0736-3715-7D7A61B66EC9}"/>
              </a:ext>
            </a:extLst>
          </p:cNvPr>
          <p:cNvSpPr txBox="1"/>
          <p:nvPr/>
        </p:nvSpPr>
        <p:spPr>
          <a:xfrm>
            <a:off x="198483" y="1477754"/>
            <a:ext cx="9815312" cy="364972"/>
          </a:xfrm>
          <a:prstGeom prst="rect">
            <a:avLst/>
          </a:prstGeom>
          <a:solidFill>
            <a:srgbClr val="7F7F7F"/>
          </a:solidFill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Model Classification Based on Dataset Domain: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AE2FEB-1616-FDE8-33B9-58C1C5EDA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23" y="1842403"/>
            <a:ext cx="10507660" cy="463645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CF24C23-267F-751C-2CBF-67B3640FD9F4}"/>
              </a:ext>
            </a:extLst>
          </p:cNvPr>
          <p:cNvSpPr/>
          <p:nvPr/>
        </p:nvSpPr>
        <p:spPr>
          <a:xfrm>
            <a:off x="706076" y="3888624"/>
            <a:ext cx="9954490" cy="1720439"/>
          </a:xfrm>
          <a:prstGeom prst="rect">
            <a:avLst/>
          </a:prstGeom>
          <a:noFill/>
          <a:ln w="1047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534690-846B-80A2-F292-AB78E9711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012" y="1059264"/>
            <a:ext cx="5585090" cy="21411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9B389F7-FCD5-FAE8-70AB-20D54377B659}"/>
              </a:ext>
            </a:extLst>
          </p:cNvPr>
          <p:cNvSpPr/>
          <p:nvPr/>
        </p:nvSpPr>
        <p:spPr>
          <a:xfrm>
            <a:off x="6264012" y="2271143"/>
            <a:ext cx="5585090" cy="583570"/>
          </a:xfrm>
          <a:prstGeom prst="rect">
            <a:avLst/>
          </a:prstGeom>
          <a:noFill/>
          <a:ln w="1047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250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Conclusion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i="0" dirty="0">
                <a:solidFill>
                  <a:srgbClr val="000000"/>
                </a:solidFill>
                <a:effectLst/>
                <a:latin typeface="+mn-ea"/>
              </a:rPr>
              <a:t>Future works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F66D2A-36E8-1EF2-4DA9-A05F4E2E7F85}"/>
              </a:ext>
            </a:extLst>
          </p:cNvPr>
          <p:cNvSpPr/>
          <p:nvPr/>
        </p:nvSpPr>
        <p:spPr>
          <a:xfrm>
            <a:off x="269776" y="1898045"/>
            <a:ext cx="11635353" cy="1071332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DDAAD-35E6-0736-3715-7D7A61B66EC9}"/>
              </a:ext>
            </a:extLst>
          </p:cNvPr>
          <p:cNvSpPr txBox="1"/>
          <p:nvPr/>
        </p:nvSpPr>
        <p:spPr>
          <a:xfrm>
            <a:off x="198483" y="1477754"/>
            <a:ext cx="9815312" cy="364972"/>
          </a:xfrm>
          <a:prstGeom prst="rect">
            <a:avLst/>
          </a:prstGeom>
          <a:solidFill>
            <a:srgbClr val="7F7F7F"/>
          </a:solidFill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 study on the improvement of sequential Recs through data augmentation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2D0D55-FD1B-2EC8-D648-F65BE6BC5927}"/>
              </a:ext>
            </a:extLst>
          </p:cNvPr>
          <p:cNvSpPr/>
          <p:nvPr/>
        </p:nvSpPr>
        <p:spPr>
          <a:xfrm>
            <a:off x="198483" y="4552028"/>
            <a:ext cx="11635353" cy="1656435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최신 순차 추천 모델을 기반으로 원본 아이템 시퀀스를 직접 변형시키는 방식의 총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+mn-ea"/>
              </a:rPr>
              <a:t>4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가지 데이터 증강 기법</a:t>
            </a:r>
          </a:p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+mn-ea"/>
              </a:rPr>
              <a:t>1)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노이즈 추가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+mn-ea"/>
              </a:rPr>
              <a:t>(Noise Injection), 2)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중복성 추가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+mn-ea"/>
              </a:rPr>
              <a:t>(Redundancy Injection),</a:t>
            </a:r>
          </a:p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+mn-ea"/>
              </a:rPr>
              <a:t>3)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아이템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+mn-ea"/>
              </a:rPr>
              <a:t>마스킹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+mn-ea"/>
              </a:rPr>
              <a:t>(Masking), 4)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+mn-ea"/>
              </a:rPr>
              <a:t>유사 아이템 대체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+mn-ea"/>
              </a:rPr>
              <a:t>(Synonym Substitution)</a:t>
            </a:r>
            <a:endParaRPr lang="en-US" altLang="ko-KR" dirty="0">
              <a:solidFill>
                <a:srgbClr val="37415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24B1AF-2AB1-9098-AA5C-E24A4D92B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28" y="2109082"/>
            <a:ext cx="9854892" cy="218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19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Reference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F66D2A-36E8-1EF2-4DA9-A05F4E2E7F85}"/>
              </a:ext>
            </a:extLst>
          </p:cNvPr>
          <p:cNvSpPr/>
          <p:nvPr/>
        </p:nvSpPr>
        <p:spPr>
          <a:xfrm>
            <a:off x="278323" y="2208764"/>
            <a:ext cx="11635353" cy="1071332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8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Turning Dross Into Gold Loss: is BERT4Rec really better than </a:t>
            </a:r>
            <a:r>
              <a:rPr lang="en-US" altLang="ko-KR" sz="1800" kern="1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SASRec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?, Anton </a:t>
            </a:r>
            <a:r>
              <a:rPr lang="en-US" altLang="ko-KR" sz="1800" kern="1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Klenitskiy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Alexey </a:t>
            </a:r>
            <a:r>
              <a:rPr lang="en-US" altLang="ko-KR" sz="1800" kern="1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Vasilev</a:t>
            </a:r>
            <a:endParaRPr lang="ko-KR" altLang="ko-KR" sz="18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8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Self-Attentive Sequential Recommendation, Wang-Cheng Kang, Julian McAuley</a:t>
            </a:r>
            <a:endParaRPr lang="ko-KR" altLang="ko-KR" sz="18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8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BERT4Rec: Sequential Recommendation with Bidirectional Encoder Representations from Transformer, Fei Sun, Jun Liu, Jian Wu, Changhua Pei, Xiao Lin, </a:t>
            </a:r>
            <a:r>
              <a:rPr lang="en-US" altLang="ko-KR" sz="1800" kern="1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Wenwu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Ou, Peng Jiang</a:t>
            </a:r>
            <a:endParaRPr lang="ko-KR" altLang="ko-KR" sz="18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800" u="sng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https://dhgudxor.tistory.com/9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[</a:t>
            </a:r>
            <a:r>
              <a:rPr lang="ko-KR" altLang="ko-KR" sz="18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논문 리뷰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 BERT4Rec: Sequential Recommendation with Bidirectional Encoder Representations from Transformer</a:t>
            </a:r>
            <a:endParaRPr lang="ko-KR" altLang="ko-KR" sz="18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800" u="sng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https://velog.io/@rlawhddn1010/Self-Attentive-Sequential-RecommendationSASRec</a:t>
            </a:r>
            <a:endParaRPr lang="ko-KR" altLang="ko-KR" sz="18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664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INTRODUCTION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E8D37B-9449-428F-3A78-A01B858C1ED8}"/>
              </a:ext>
            </a:extLst>
          </p:cNvPr>
          <p:cNvSpPr/>
          <p:nvPr/>
        </p:nvSpPr>
        <p:spPr>
          <a:xfrm>
            <a:off x="0" y="1583115"/>
            <a:ext cx="12192000" cy="4694214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2B3B99-197C-6D8F-D024-9533816368E7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Recommender Systems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5C29E6A-0856-ED9B-9E16-C81EFD923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8" y="1558369"/>
            <a:ext cx="11793564" cy="493391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073DAE-1E93-928E-1E79-3D22445FD2BE}"/>
              </a:ext>
            </a:extLst>
          </p:cNvPr>
          <p:cNvSpPr/>
          <p:nvPr/>
        </p:nvSpPr>
        <p:spPr>
          <a:xfrm>
            <a:off x="874498" y="5847210"/>
            <a:ext cx="1509016" cy="2604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A7A7547B-3A98-7259-B844-F41811FB75AC}"/>
              </a:ext>
            </a:extLst>
          </p:cNvPr>
          <p:cNvSpPr/>
          <p:nvPr/>
        </p:nvSpPr>
        <p:spPr>
          <a:xfrm rot="14956746">
            <a:off x="5987902" y="246596"/>
            <a:ext cx="271856" cy="824181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99EF54-48F8-54DE-415A-A41D6786E8C4}"/>
              </a:ext>
            </a:extLst>
          </p:cNvPr>
          <p:cNvSpPr/>
          <p:nvPr/>
        </p:nvSpPr>
        <p:spPr>
          <a:xfrm>
            <a:off x="962048" y="2030384"/>
            <a:ext cx="1187765" cy="368117"/>
          </a:xfrm>
          <a:prstGeom prst="rect">
            <a:avLst/>
          </a:prstGeom>
          <a:noFill/>
          <a:ln w="1047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F42D1CC2-AE3F-6337-578D-6792EDF19CCC}"/>
              </a:ext>
            </a:extLst>
          </p:cNvPr>
          <p:cNvSpPr/>
          <p:nvPr/>
        </p:nvSpPr>
        <p:spPr>
          <a:xfrm rot="17402400">
            <a:off x="5851821" y="-232695"/>
            <a:ext cx="156047" cy="7956497"/>
          </a:xfrm>
          <a:prstGeom prst="downArrow">
            <a:avLst>
              <a:gd name="adj1" fmla="val 100000"/>
              <a:gd name="adj2" fmla="val 10725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C65D66-3167-F38B-F13D-F72E797A20D7}"/>
              </a:ext>
            </a:extLst>
          </p:cNvPr>
          <p:cNvSpPr/>
          <p:nvPr/>
        </p:nvSpPr>
        <p:spPr>
          <a:xfrm>
            <a:off x="9864146" y="5144665"/>
            <a:ext cx="1509016" cy="2604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A50C43-2782-DDEC-B4AD-E2B18A1ED67B}"/>
              </a:ext>
            </a:extLst>
          </p:cNvPr>
          <p:cNvSpPr/>
          <p:nvPr/>
        </p:nvSpPr>
        <p:spPr>
          <a:xfrm>
            <a:off x="10079588" y="2652105"/>
            <a:ext cx="1078131" cy="2604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22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INTRODUCTION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E8D37B-9449-428F-3A78-A01B858C1ED8}"/>
              </a:ext>
            </a:extLst>
          </p:cNvPr>
          <p:cNvSpPr/>
          <p:nvPr/>
        </p:nvSpPr>
        <p:spPr>
          <a:xfrm>
            <a:off x="0" y="1583115"/>
            <a:ext cx="12192000" cy="4694214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2B3B99-197C-6D8F-D024-9533816368E7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Recommender Systems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5C29E6A-0856-ED9B-9E16-C81EFD923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6" y="1583114"/>
            <a:ext cx="11793564" cy="49339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C9E09CF-B2BA-91A4-EC57-C7500A85A11B}"/>
              </a:ext>
            </a:extLst>
          </p:cNvPr>
          <p:cNvSpPr/>
          <p:nvPr/>
        </p:nvSpPr>
        <p:spPr>
          <a:xfrm>
            <a:off x="772601" y="2021747"/>
            <a:ext cx="6862195" cy="4255582"/>
          </a:xfrm>
          <a:prstGeom prst="rect">
            <a:avLst/>
          </a:prstGeom>
          <a:solidFill>
            <a:schemeClr val="bg2">
              <a:lumMod val="75000"/>
              <a:alpha val="6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5FA83A-63C7-0DA1-C959-57D133705B95}"/>
              </a:ext>
            </a:extLst>
          </p:cNvPr>
          <p:cNvSpPr/>
          <p:nvPr/>
        </p:nvSpPr>
        <p:spPr>
          <a:xfrm>
            <a:off x="8521430" y="2021747"/>
            <a:ext cx="3465645" cy="4255582"/>
          </a:xfrm>
          <a:prstGeom prst="rect">
            <a:avLst/>
          </a:prstGeom>
          <a:solidFill>
            <a:schemeClr val="bg2">
              <a:lumMod val="75000"/>
              <a:alpha val="6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3C29-D2CD-BB6F-5879-8E07824D1E04}"/>
              </a:ext>
            </a:extLst>
          </p:cNvPr>
          <p:cNvSpPr txBox="1"/>
          <p:nvPr/>
        </p:nvSpPr>
        <p:spPr>
          <a:xfrm>
            <a:off x="1349616" y="3429000"/>
            <a:ext cx="57081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/>
              <a:t>Information for user</a:t>
            </a:r>
          </a:p>
          <a:p>
            <a:r>
              <a:rPr lang="en-US" altLang="ko-KR" sz="2500" b="1" dirty="0"/>
              <a:t>Ex) </a:t>
            </a:r>
            <a:r>
              <a:rPr lang="ko-KR" altLang="en-US" sz="2500" b="1" dirty="0"/>
              <a:t>시청한 동영상의 </a:t>
            </a:r>
            <a:r>
              <a:rPr lang="en-US" altLang="ko-KR" sz="2500" b="1" dirty="0"/>
              <a:t>keyword, </a:t>
            </a:r>
            <a:r>
              <a:rPr lang="ko-KR" altLang="en-US" sz="2500" b="1" dirty="0"/>
              <a:t>구독정보</a:t>
            </a:r>
            <a:r>
              <a:rPr lang="en-US" altLang="ko-KR" sz="2500" b="1" dirty="0"/>
              <a:t> </a:t>
            </a:r>
            <a:endParaRPr lang="ko-KR" altLang="en-US" sz="2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043A6-1906-641E-1619-0BA62843C337}"/>
              </a:ext>
            </a:extLst>
          </p:cNvPr>
          <p:cNvSpPr txBox="1"/>
          <p:nvPr/>
        </p:nvSpPr>
        <p:spPr>
          <a:xfrm>
            <a:off x="8647081" y="3499335"/>
            <a:ext cx="32143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b="1" dirty="0"/>
              <a:t>사용자가 관심을 보일</a:t>
            </a:r>
            <a:endParaRPr lang="en-US" altLang="ko-KR" sz="2500" b="1" dirty="0"/>
          </a:p>
          <a:p>
            <a:pPr algn="ctr"/>
            <a:r>
              <a:rPr lang="ko-KR" altLang="en-US" sz="2500" b="1" dirty="0"/>
              <a:t>다른 아이템을 예측</a:t>
            </a:r>
            <a:endParaRPr lang="en-US" altLang="ko-KR" sz="2500" b="1" dirty="0"/>
          </a:p>
        </p:txBody>
      </p:sp>
    </p:spTree>
    <p:extLst>
      <p:ext uri="{BB962C8B-B14F-4D97-AF65-F5344CB8AC3E}">
        <p14:creationId xmlns:p14="http://schemas.microsoft.com/office/powerpoint/2010/main" val="428772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INTRODUCTION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/>
              <a:t>기존 </a:t>
            </a:r>
            <a:r>
              <a:rPr lang="en-US" altLang="ko-KR" sz="2000" dirty="0"/>
              <a:t>Recommender Systems</a:t>
            </a:r>
            <a:r>
              <a:rPr lang="ko-KR" altLang="en-US" sz="2000" dirty="0"/>
              <a:t>의 단점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E8D37B-9449-428F-3A78-A01B858C1ED8}"/>
              </a:ext>
            </a:extLst>
          </p:cNvPr>
          <p:cNvSpPr/>
          <p:nvPr/>
        </p:nvSpPr>
        <p:spPr>
          <a:xfrm>
            <a:off x="0" y="1583115"/>
            <a:ext cx="12192000" cy="4694214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382A92-A901-5A0E-E9A4-BF462512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802683"/>
            <a:ext cx="5561783" cy="42550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FD8668-D60B-AEC0-A549-3B71790C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64" y="1802682"/>
            <a:ext cx="5634181" cy="4255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BDA731-2F47-B087-C398-639316B94085}"/>
              </a:ext>
            </a:extLst>
          </p:cNvPr>
          <p:cNvSpPr txBox="1"/>
          <p:nvPr/>
        </p:nvSpPr>
        <p:spPr>
          <a:xfrm>
            <a:off x="486062" y="1286963"/>
            <a:ext cx="11567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/>
              <a:t>새로운 사용자가 등장하였을 때</a:t>
            </a:r>
            <a:r>
              <a:rPr lang="en-US" altLang="ko-KR" sz="2000" dirty="0"/>
              <a:t>, </a:t>
            </a:r>
            <a:r>
              <a:rPr lang="ko-KR" altLang="en-US" sz="2000" dirty="0"/>
              <a:t>다른 </a:t>
            </a:r>
            <a:r>
              <a:rPr lang="ko-KR" altLang="en-US" sz="2000" dirty="0" err="1"/>
              <a:t>사용자들과의</a:t>
            </a:r>
            <a:r>
              <a:rPr lang="ko-KR" altLang="en-US" sz="2000" dirty="0"/>
              <a:t> 유사도 정도를 </a:t>
            </a:r>
            <a:r>
              <a:rPr lang="en-US" altLang="ko-KR" sz="2000" dirty="0"/>
              <a:t>2</a:t>
            </a:r>
            <a:r>
              <a:rPr lang="ko-KR" altLang="en-US" sz="2000" dirty="0"/>
              <a:t>차원으로 표현하는데 한계가 있음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1168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INTRODUCTION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Deep Learning based Recommender Systems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E8D37B-9449-428F-3A78-A01B858C1ED8}"/>
              </a:ext>
            </a:extLst>
          </p:cNvPr>
          <p:cNvSpPr/>
          <p:nvPr/>
        </p:nvSpPr>
        <p:spPr>
          <a:xfrm>
            <a:off x="0" y="1583115"/>
            <a:ext cx="12192000" cy="4694214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0C26D7-EF7F-5603-1A5F-00BEEE304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718" y="2475344"/>
            <a:ext cx="5610225" cy="4213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F42831-418F-CAFE-9859-D123444AFC05}"/>
              </a:ext>
            </a:extLst>
          </p:cNvPr>
          <p:cNvSpPr txBox="1"/>
          <p:nvPr/>
        </p:nvSpPr>
        <p:spPr>
          <a:xfrm>
            <a:off x="439880" y="1408378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International World Wide Web Conference</a:t>
            </a:r>
            <a:r>
              <a:rPr lang="ko-KR" altLang="en-US" sz="2000" dirty="0"/>
              <a:t>에서 </a:t>
            </a:r>
            <a:r>
              <a:rPr lang="en-US" altLang="ko-KR" sz="2000" dirty="0"/>
              <a:t>2017</a:t>
            </a:r>
            <a:r>
              <a:rPr lang="ko-KR" altLang="en-US" sz="2000" dirty="0"/>
              <a:t>년 발표된 논문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DBD9B-3F0A-5DD8-73D6-0B274AB5D875}"/>
              </a:ext>
            </a:extLst>
          </p:cNvPr>
          <p:cNvSpPr txBox="1"/>
          <p:nvPr/>
        </p:nvSpPr>
        <p:spPr>
          <a:xfrm>
            <a:off x="439880" y="1747197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2023</a:t>
            </a:r>
            <a:r>
              <a:rPr lang="ko-KR" altLang="en-US" sz="2000" dirty="0"/>
              <a:t>년 </a:t>
            </a:r>
            <a:r>
              <a:rPr lang="en-US" altLang="ko-KR" sz="2000" dirty="0"/>
              <a:t>12</a:t>
            </a:r>
            <a:r>
              <a:rPr lang="ko-KR" altLang="en-US" sz="2000" dirty="0"/>
              <a:t>월 </a:t>
            </a:r>
            <a:r>
              <a:rPr lang="en-US" altLang="ko-KR" sz="2000" dirty="0"/>
              <a:t>10</a:t>
            </a:r>
            <a:r>
              <a:rPr lang="ko-KR" altLang="en-US" sz="2000" dirty="0"/>
              <a:t>일 기준 </a:t>
            </a:r>
            <a:r>
              <a:rPr lang="en-US" altLang="ko-KR" sz="2000" dirty="0"/>
              <a:t>5728</a:t>
            </a:r>
            <a:r>
              <a:rPr lang="ko-KR" altLang="en-US" sz="2000" dirty="0"/>
              <a:t>회 인용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5755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INTRODUCTION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Deep Learning based Recommender Systems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E8D37B-9449-428F-3A78-A01B858C1ED8}"/>
              </a:ext>
            </a:extLst>
          </p:cNvPr>
          <p:cNvSpPr/>
          <p:nvPr/>
        </p:nvSpPr>
        <p:spPr>
          <a:xfrm>
            <a:off x="0" y="1583115"/>
            <a:ext cx="12192000" cy="4694214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42831-418F-CAFE-9859-D123444AFC05}"/>
              </a:ext>
            </a:extLst>
          </p:cNvPr>
          <p:cNvSpPr txBox="1"/>
          <p:nvPr/>
        </p:nvSpPr>
        <p:spPr>
          <a:xfrm>
            <a:off x="439880" y="1408378"/>
            <a:ext cx="10052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• </a:t>
            </a:r>
            <a:r>
              <a:rPr lang="ko-KR" altLang="en-US" sz="2000" dirty="0"/>
              <a:t>주로 선택하던 아이템과 다른 아이템이 등장할 경우 이에 대한 충분한 설명이 부족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DBD9B-3F0A-5DD8-73D6-0B274AB5D875}"/>
              </a:ext>
            </a:extLst>
          </p:cNvPr>
          <p:cNvSpPr txBox="1"/>
          <p:nvPr/>
        </p:nvSpPr>
        <p:spPr>
          <a:xfrm>
            <a:off x="439880" y="1864970"/>
            <a:ext cx="7244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• </a:t>
            </a:r>
            <a:r>
              <a:rPr lang="ko-KR" altLang="en-US" sz="2000" dirty="0"/>
              <a:t>협력 필터링 등 보편적으로 사용되는 추천시스템 모델에서는 사용자가 주로 선택하던 아이템을 추천하게 됨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45481-DC35-A93B-DF0F-511C2C288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19" y="2790133"/>
            <a:ext cx="941036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33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B23-980A-7F51-79A2-48C971843AB0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460046"/>
          </a:solidFill>
          <a:ln>
            <a:solidFill>
              <a:srgbClr val="54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26A1-D46E-91AA-30D8-20915F97643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INTRODUCTION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DD4C2-3E1D-D7EE-AB15-B2157F8ED56F}"/>
              </a:ext>
            </a:extLst>
          </p:cNvPr>
          <p:cNvSpPr/>
          <p:nvPr/>
        </p:nvSpPr>
        <p:spPr>
          <a:xfrm flipH="1">
            <a:off x="269776" y="976532"/>
            <a:ext cx="73122" cy="350618"/>
          </a:xfrm>
          <a:prstGeom prst="rect">
            <a:avLst/>
          </a:prstGeom>
          <a:solidFill>
            <a:srgbClr val="A94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76884-9B1C-0AFB-0653-3CEF59F0B038}"/>
              </a:ext>
            </a:extLst>
          </p:cNvPr>
          <p:cNvSpPr txBox="1"/>
          <p:nvPr/>
        </p:nvSpPr>
        <p:spPr>
          <a:xfrm>
            <a:off x="342898" y="951786"/>
            <a:ext cx="89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Sequential Recommender Systems</a:t>
            </a:r>
            <a:endParaRPr lang="en-US" altLang="ko-KR" sz="20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E8D37B-9449-428F-3A78-A01B858C1ED8}"/>
              </a:ext>
            </a:extLst>
          </p:cNvPr>
          <p:cNvSpPr/>
          <p:nvPr/>
        </p:nvSpPr>
        <p:spPr>
          <a:xfrm>
            <a:off x="0" y="1583115"/>
            <a:ext cx="12192000" cy="4694214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42831-418F-CAFE-9859-D123444AFC05}"/>
              </a:ext>
            </a:extLst>
          </p:cNvPr>
          <p:cNvSpPr txBox="1"/>
          <p:nvPr/>
        </p:nvSpPr>
        <p:spPr>
          <a:xfrm>
            <a:off x="975589" y="1426919"/>
            <a:ext cx="100526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• </a:t>
            </a:r>
            <a:r>
              <a:rPr lang="ko-KR" altLang="en-US" sz="2000" dirty="0"/>
              <a:t>사용자의 선호도</a:t>
            </a:r>
            <a:r>
              <a:rPr lang="en-US" altLang="ko-KR" sz="2000" dirty="0"/>
              <a:t>, </a:t>
            </a:r>
            <a:r>
              <a:rPr lang="ko-KR" altLang="en-US" sz="2000" dirty="0"/>
              <a:t>관심은 끊임없이 변화하고 발전한다는 아이디어에서 시작</a:t>
            </a:r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r>
              <a:rPr lang="ko-KR" altLang="en-US" sz="2000" dirty="0"/>
              <a:t> </a:t>
            </a:r>
            <a:r>
              <a:rPr lang="en-US" altLang="ko-KR" sz="2000" dirty="0"/>
              <a:t>• </a:t>
            </a:r>
            <a:r>
              <a:rPr lang="ko-KR" altLang="en-US" sz="2000" dirty="0"/>
              <a:t>실제 사용자의 관심사를 잘 반영하는</a:t>
            </a:r>
            <a:r>
              <a:rPr lang="en-US" altLang="ko-KR" sz="2000" dirty="0"/>
              <a:t>, </a:t>
            </a:r>
            <a:r>
              <a:rPr lang="ko-KR" altLang="en-US" sz="2000" dirty="0"/>
              <a:t>변화의 패턴까지도 잡아낼 수 있는 모델을 만들어보자 </a:t>
            </a:r>
            <a:r>
              <a:rPr lang="en-US" altLang="ko-KR" sz="2000" dirty="0"/>
              <a:t>! </a:t>
            </a:r>
          </a:p>
          <a:p>
            <a:pPr algn="l"/>
            <a:endParaRPr lang="en-US" altLang="ko-KR" sz="2000" dirty="0"/>
          </a:p>
          <a:p>
            <a:pPr algn="l"/>
            <a:r>
              <a:rPr lang="en-US" altLang="ko-KR" sz="2000" dirty="0"/>
              <a:t>• </a:t>
            </a:r>
            <a:r>
              <a:rPr lang="ko-KR" altLang="en-US" sz="2000" b="1" dirty="0"/>
              <a:t>과거 행동에서 유의한 순차적인 패턴을 찾고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최근 아이템에 더 집중하여 이를 기반으로 가장 선호할 다음 아이템을 추천</a:t>
            </a:r>
            <a:endParaRPr lang="en-US" altLang="ko-KR" sz="2000" b="1" i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9D3E2B-5F10-76B8-273F-6E3EF48C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424" y="3673688"/>
            <a:ext cx="9916968" cy="29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62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6644</TotalTime>
  <Words>2439</Words>
  <Application>Microsoft Office PowerPoint</Application>
  <PresentationFormat>와이드스크린</PresentationFormat>
  <Paragraphs>223</Paragraphs>
  <Slides>33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Noto Sans Demilight</vt:lpstr>
      <vt:lpstr>KaTeX_AMS</vt:lpstr>
      <vt:lpstr>noto</vt:lpstr>
      <vt:lpstr>KaTeX_Math</vt:lpstr>
      <vt:lpstr>나눔스퀘어_ac ExtraBold</vt:lpstr>
      <vt:lpstr>Calibri</vt:lpstr>
      <vt:lpstr>Calibri Light</vt:lpstr>
      <vt:lpstr>-apple-system</vt:lpstr>
      <vt:lpstr>Söhne</vt:lpstr>
      <vt:lpstr>KaTeX_Main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찬 김</cp:lastModifiedBy>
  <cp:revision>693</cp:revision>
  <dcterms:created xsi:type="dcterms:W3CDTF">2017-12-08T06:13:01Z</dcterms:created>
  <dcterms:modified xsi:type="dcterms:W3CDTF">2023-12-03T21:02:57Z</dcterms:modified>
</cp:coreProperties>
</file>